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4"/>
  </p:sldMasterIdLst>
  <p:notesMasterIdLst>
    <p:notesMasterId r:id="rId30"/>
  </p:notesMasterIdLst>
  <p:sldIdLst>
    <p:sldId id="256" r:id="rId15"/>
    <p:sldId id="258" r:id="rId16"/>
    <p:sldId id="260" r:id="rId17"/>
    <p:sldId id="263" r:id="rId18"/>
    <p:sldId id="261" r:id="rId19"/>
    <p:sldId id="262" r:id="rId20"/>
    <p:sldId id="264" r:id="rId21"/>
    <p:sldId id="277" r:id="rId22"/>
    <p:sldId id="269" r:id="rId23"/>
    <p:sldId id="265" r:id="rId24"/>
    <p:sldId id="278" r:id="rId25"/>
    <p:sldId id="266" r:id="rId26"/>
    <p:sldId id="272" r:id="rId27"/>
    <p:sldId id="274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cCormack, Richard (COE - Data Integration Developer)" initials="MR(-DID" lastIdx="1" clrIdx="0">
    <p:extLst>
      <p:ext uri="{19B8F6BF-5375-455C-9EA6-DF929625EA0E}">
        <p15:presenceInfo xmlns:p15="http://schemas.microsoft.com/office/powerpoint/2012/main" userId="S-1-5-21-1957994488-842925246-40105171-178943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FF52FF"/>
    <a:srgbClr val="9CDAF0"/>
    <a:srgbClr val="000000"/>
    <a:srgbClr val="417E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2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slide" Target="slides/slide7.xml"/><Relationship Id="rId34" Type="http://schemas.openxmlformats.org/officeDocument/2006/relationships/theme" Target="theme/theme1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10.xml"/><Relationship Id="rId32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10" Type="http://schemas.openxmlformats.org/officeDocument/2006/relationships/customXml" Target="../customXml/item10.xml"/><Relationship Id="rId19" Type="http://schemas.openxmlformats.org/officeDocument/2006/relationships/slide" Target="slides/slide5.xml"/><Relationship Id="rId31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D704E-957B-46F8-95D9-FB0A14835594}" type="datetimeFigureOut">
              <a:rPr lang="en-IE" smtClean="0"/>
              <a:t>03/08/2017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735C0-13FE-44EF-95D6-8B5929D9527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03801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i="1" dirty="0" smtClean="0">
                <a:solidFill>
                  <a:srgbClr val="7030A0"/>
                </a:solidFill>
              </a:rPr>
              <a:t>Create 2 branches and have a remote pre-setup, adding a .</a:t>
            </a:r>
            <a:r>
              <a:rPr lang="en-IE" sz="1200" i="1" dirty="0" err="1" smtClean="0">
                <a:solidFill>
                  <a:srgbClr val="7030A0"/>
                </a:solidFill>
              </a:rPr>
              <a:t>gitignore</a:t>
            </a:r>
            <a:r>
              <a:rPr lang="en-IE" sz="1200" i="1" dirty="0" smtClean="0">
                <a:solidFill>
                  <a:srgbClr val="7030A0"/>
                </a:solidFill>
              </a:rPr>
              <a:t>, showing with git status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735C0-13FE-44EF-95D6-8B5929D95276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6297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200" i="1" dirty="0" smtClean="0">
                <a:solidFill>
                  <a:srgbClr val="7030A0"/>
                </a:solidFill>
              </a:rPr>
              <a:t>Open new file </a:t>
            </a:r>
            <a:r>
              <a:rPr lang="en-IE" sz="1200" i="1" dirty="0" err="1" smtClean="0">
                <a:solidFill>
                  <a:srgbClr val="7030A0"/>
                </a:solidFill>
              </a:rPr>
              <a:t>locn</a:t>
            </a:r>
            <a:r>
              <a:rPr lang="en-IE" sz="1200" i="1" dirty="0" smtClean="0">
                <a:solidFill>
                  <a:srgbClr val="7030A0"/>
                </a:solidFill>
              </a:rPr>
              <a:t>, pull, clone. Do a commit on both branches, resolve, &amp; push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735C0-13FE-44EF-95D6-8B5929D95276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4397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F9BD-3855-4D58-B3BE-8341B0267CB7}" type="datetimeFigureOut">
              <a:rPr lang="en-IE" smtClean="0"/>
              <a:t>03/08/2017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0462-6F16-46DF-8B7C-955FECFF27D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2919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F9BD-3855-4D58-B3BE-8341B0267CB7}" type="datetimeFigureOut">
              <a:rPr lang="en-IE" smtClean="0"/>
              <a:t>03/08/2017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0462-6F16-46DF-8B7C-955FECFF27D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50038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F9BD-3855-4D58-B3BE-8341B0267CB7}" type="datetimeFigureOut">
              <a:rPr lang="en-IE" smtClean="0"/>
              <a:t>03/08/2017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0462-6F16-46DF-8B7C-955FECFF27D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55449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F9BD-3855-4D58-B3BE-8341B0267CB7}" type="datetimeFigureOut">
              <a:rPr lang="en-IE" smtClean="0"/>
              <a:t>03/08/2017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0462-6F16-46DF-8B7C-955FECFF27D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20609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F9BD-3855-4D58-B3BE-8341B0267CB7}" type="datetimeFigureOut">
              <a:rPr lang="en-IE" smtClean="0"/>
              <a:t>03/08/2017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0462-6F16-46DF-8B7C-955FECFF27D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057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F9BD-3855-4D58-B3BE-8341B0267CB7}" type="datetimeFigureOut">
              <a:rPr lang="en-IE" smtClean="0"/>
              <a:t>03/08/2017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0462-6F16-46DF-8B7C-955FECFF27D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26841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F9BD-3855-4D58-B3BE-8341B0267CB7}" type="datetimeFigureOut">
              <a:rPr lang="en-IE" smtClean="0"/>
              <a:t>03/08/2017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0462-6F16-46DF-8B7C-955FECFF27D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453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F9BD-3855-4D58-B3BE-8341B0267CB7}" type="datetimeFigureOut">
              <a:rPr lang="en-IE" smtClean="0"/>
              <a:t>03/08/2017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0462-6F16-46DF-8B7C-955FECFF27D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88215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F9BD-3855-4D58-B3BE-8341B0267CB7}" type="datetimeFigureOut">
              <a:rPr lang="en-IE" smtClean="0"/>
              <a:t>03/08/2017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0462-6F16-46DF-8B7C-955FECFF27D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002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F9BD-3855-4D58-B3BE-8341B0267CB7}" type="datetimeFigureOut">
              <a:rPr lang="en-IE" smtClean="0"/>
              <a:t>03/08/2017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0462-6F16-46DF-8B7C-955FECFF27D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75321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9F9BD-3855-4D58-B3BE-8341B0267CB7}" type="datetimeFigureOut">
              <a:rPr lang="en-IE" smtClean="0"/>
              <a:t>03/08/2017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0462-6F16-46DF-8B7C-955FECFF27D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40649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9F9BD-3855-4D58-B3BE-8341B0267CB7}" type="datetimeFigureOut">
              <a:rPr lang="en-IE" smtClean="0"/>
              <a:t>03/08/2017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B0462-6F16-46DF-8B7C-955FECFF27D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3483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learngitbranching.js.org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try.github.io/levels/1/challenges/1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r63f51ce84A&amp;list=PLGLfVvz_LVvQHO1PfyscjIPkNJjgHsLyH" TargetMode="External"/><Relationship Id="rId5" Type="http://schemas.openxmlformats.org/officeDocument/2006/relationships/hyperlink" Target="https://www.udacity.com/course/how-to-use-git-and-github--ud775" TargetMode="External"/><Relationship Id="rId4" Type="http://schemas.openxmlformats.org/officeDocument/2006/relationships/hyperlink" Target="https://git-scm.com/documentation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8.jpeg"/><Relationship Id="rId18" Type="http://schemas.openxmlformats.org/officeDocument/2006/relationships/image" Target="../media/image13.jpeg"/><Relationship Id="rId3" Type="http://schemas.openxmlformats.org/officeDocument/2006/relationships/customXml" Target="../../customXml/item2.xml"/><Relationship Id="rId7" Type="http://schemas.openxmlformats.org/officeDocument/2006/relationships/customXml" Target="../../customXml/item8.xml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customXml" Target="../../customXml/item12.xml"/><Relationship Id="rId16" Type="http://schemas.openxmlformats.org/officeDocument/2006/relationships/image" Target="../media/image11.png"/><Relationship Id="rId1" Type="http://schemas.openxmlformats.org/officeDocument/2006/relationships/customXml" Target="../../customXml/item7.xml"/><Relationship Id="rId6" Type="http://schemas.openxmlformats.org/officeDocument/2006/relationships/customXml" Target="../../customXml/item9.xml"/><Relationship Id="rId11" Type="http://schemas.openxmlformats.org/officeDocument/2006/relationships/image" Target="../media/image6.gif"/><Relationship Id="rId5" Type="http://schemas.openxmlformats.org/officeDocument/2006/relationships/customXml" Target="../../customXml/item11.xml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customXml" Target="../../customXml/item3.xml"/><Relationship Id="rId9" Type="http://schemas.openxmlformats.org/officeDocument/2006/relationships/image" Target="../media/image4.png"/><Relationship Id="rId1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10.xml"/><Relationship Id="rId6" Type="http://schemas.openxmlformats.org/officeDocument/2006/relationships/image" Target="../media/image9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13.xml"/><Relationship Id="rId6" Type="http://schemas.openxmlformats.org/officeDocument/2006/relationships/image" Target="../media/image9.jpe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 rot="19945372">
            <a:off x="4012570" y="2353445"/>
            <a:ext cx="3553770" cy="1219200"/>
          </a:xfrm>
          <a:prstGeom prst="roundRect">
            <a:avLst>
              <a:gd name="adj" fmla="val 11111"/>
            </a:avLst>
          </a:prstGeom>
          <a:noFill/>
          <a:ln w="76200">
            <a:solidFill>
              <a:srgbClr val="C0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b="1" dirty="0" smtClean="0">
                <a:solidFill>
                  <a:srgbClr val="C00000"/>
                </a:solidFill>
                <a:latin typeface="Gill Sans Ultra Bold" panose="020B0A02020104020203" pitchFamily="34" charset="0"/>
              </a:rPr>
              <a:t>Disclaimer:</a:t>
            </a:r>
          </a:p>
          <a:p>
            <a:pPr algn="ctr"/>
            <a:r>
              <a:rPr lang="en-IE" sz="2400" b="1" dirty="0" smtClean="0">
                <a:solidFill>
                  <a:srgbClr val="C00000"/>
                </a:solidFill>
                <a:latin typeface="Gill Sans Ultra Bold" panose="020B0A02020104020203" pitchFamily="34" charset="0"/>
              </a:rPr>
              <a:t>I may not know everything!!!</a:t>
            </a:r>
            <a:endParaRPr lang="en-IE" sz="2400" b="1" dirty="0">
              <a:solidFill>
                <a:srgbClr val="C00000"/>
              </a:solidFill>
              <a:latin typeface="Gill Sans Ultra Bold" panose="020B0A02020104020203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1"/>
            <a:ext cx="12192000" cy="4378117"/>
            <a:chOff x="0" y="1"/>
            <a:chExt cx="12192000" cy="4378117"/>
          </a:xfrm>
        </p:grpSpPr>
        <p:sp>
          <p:nvSpPr>
            <p:cNvPr id="4" name="Rectangle 3"/>
            <p:cNvSpPr/>
            <p:nvPr/>
          </p:nvSpPr>
          <p:spPr>
            <a:xfrm>
              <a:off x="0" y="1"/>
              <a:ext cx="12192000" cy="43259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8337" y="3371875"/>
              <a:ext cx="1182303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Git &amp; GitHub - 101</a:t>
              </a:r>
              <a:endParaRPr lang="en-IE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8337" y="4008786"/>
              <a:ext cx="118230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 smtClean="0"/>
                <a:t>-By Richard McCormack-</a:t>
              </a:r>
              <a:endParaRPr lang="en-IE" dirty="0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0" y="4334056"/>
              <a:ext cx="12192000" cy="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/>
          <p:cNvCxnSpPr/>
          <p:nvPr/>
        </p:nvCxnSpPr>
        <p:spPr>
          <a:xfrm>
            <a:off x="1502233" y="5603425"/>
            <a:ext cx="10689767" cy="1830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62820" y="5183265"/>
            <a:ext cx="839413" cy="829327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26" name="Picture 2" descr="https://ih0.redbubble.net/image.317378588.4081/sticker,420x460-pad,420x460,f8f8f8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527" y="830299"/>
            <a:ext cx="2904681" cy="318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assets-cdn.github.com/images/modules/logos_page/Octoca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843" y="1164120"/>
            <a:ext cx="2911739" cy="242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Classical - Richard Wagner - Ride of the Valkyrie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1709" end="306725.2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286342" y="47570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8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409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586 -0.00092 L 0.00169 -0.4849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2421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  <p:bldLst>
      <p:bldP spid="2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062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128337" y="52136"/>
            <a:ext cx="11823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 Branches</a:t>
            </a:r>
            <a:endParaRPr lang="en-IE" sz="4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337" y="689047"/>
            <a:ext cx="1182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-Merges, Fast Forwards &amp; </a:t>
            </a:r>
            <a:r>
              <a:rPr lang="en-IE" dirty="0" smtClean="0"/>
              <a:t>Rebases-</a:t>
            </a:r>
            <a:endParaRPr lang="en-IE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0" y="1014317"/>
            <a:ext cx="12192000" cy="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14115" y="2115181"/>
            <a:ext cx="6728899" cy="424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1267516" y="1458488"/>
            <a:ext cx="1455893" cy="520618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dirty="0" smtClean="0"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endParaRPr lang="en-I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353256" y="2418324"/>
            <a:ext cx="434164" cy="108201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/>
          <p:cNvSpPr/>
          <p:nvPr/>
        </p:nvSpPr>
        <p:spPr>
          <a:xfrm rot="10504631">
            <a:off x="3798838" y="3212789"/>
            <a:ext cx="787662" cy="527636"/>
          </a:xfrm>
          <a:prstGeom prst="arc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Rounded Rectangle 15"/>
          <p:cNvSpPr/>
          <p:nvPr/>
        </p:nvSpPr>
        <p:spPr>
          <a:xfrm>
            <a:off x="2073622" y="3811184"/>
            <a:ext cx="1455893" cy="520618"/>
          </a:xfrm>
          <a:prstGeom prst="roundRect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IE" dirty="0" smtClean="0">
                <a:latin typeface="Consolas" panose="020B0609020204030204" pitchFamily="49" charset="0"/>
                <a:cs typeface="Consolas" panose="020B0609020204030204" pitchFamily="49" charset="0"/>
              </a:rPr>
              <a:t>ranch_1</a:t>
            </a:r>
            <a:endParaRPr lang="en-I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073621" y="3176229"/>
            <a:ext cx="1455893" cy="520618"/>
          </a:xfrm>
          <a:prstGeom prst="round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dirty="0" smtClean="0">
                <a:latin typeface="Consolas" panose="020B0609020204030204" pitchFamily="49" charset="0"/>
                <a:cs typeface="Consolas" panose="020B0609020204030204" pitchFamily="49" charset="0"/>
              </a:rPr>
              <a:t>HEAD</a:t>
            </a:r>
            <a:endParaRPr lang="en-I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801568" y="1682487"/>
            <a:ext cx="839413" cy="829327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Rounded Rectangle 21"/>
          <p:cNvSpPr/>
          <p:nvPr/>
        </p:nvSpPr>
        <p:spPr>
          <a:xfrm>
            <a:off x="514116" y="4642650"/>
            <a:ext cx="2209294" cy="1775269"/>
          </a:xfrm>
          <a:prstGeom prst="roundRect">
            <a:avLst>
              <a:gd name="adj" fmla="val 2262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E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</a:t>
            </a:r>
          </a:p>
          <a:p>
            <a:r>
              <a:rPr lang="en-IE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-File001.txt;</a:t>
            </a:r>
          </a:p>
          <a:p>
            <a:r>
              <a:rPr lang="en-IE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-File002.txt;</a:t>
            </a:r>
          </a:p>
          <a:p>
            <a:r>
              <a:rPr lang="en-IE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-File003.js</a:t>
            </a:r>
            <a:endParaRPr lang="en-I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Pentagon 22"/>
          <p:cNvSpPr/>
          <p:nvPr/>
        </p:nvSpPr>
        <p:spPr>
          <a:xfrm>
            <a:off x="2152378" y="1142318"/>
            <a:ext cx="2137792" cy="453731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b="1" dirty="0" smtClean="0">
                <a:solidFill>
                  <a:srgbClr val="0070C0"/>
                </a:solidFill>
              </a:rPr>
              <a:t>Last Release Commit </a:t>
            </a:r>
            <a:r>
              <a:rPr lang="en-IE" dirty="0" smtClean="0">
                <a:solidFill>
                  <a:srgbClr val="0070C0"/>
                </a:solidFill>
              </a:rPr>
              <a:t>[7634rD]</a:t>
            </a:r>
            <a:endParaRPr lang="en-IE" dirty="0">
              <a:solidFill>
                <a:srgbClr val="0070C0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529514" y="1161797"/>
            <a:ext cx="5131373" cy="5256121"/>
            <a:chOff x="3529514" y="1161797"/>
            <a:chExt cx="5131373" cy="5256121"/>
          </a:xfrm>
        </p:grpSpPr>
        <p:sp>
          <p:nvSpPr>
            <p:cNvPr id="20" name="Oval 19"/>
            <p:cNvSpPr/>
            <p:nvPr/>
          </p:nvSpPr>
          <p:spPr>
            <a:xfrm>
              <a:off x="7172285" y="1700517"/>
              <a:ext cx="839413" cy="829327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1" name="Pentagon 20"/>
            <p:cNvSpPr/>
            <p:nvPr/>
          </p:nvSpPr>
          <p:spPr>
            <a:xfrm>
              <a:off x="6523095" y="1161797"/>
              <a:ext cx="2137792" cy="453731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b="1" dirty="0" smtClean="0">
                  <a:solidFill>
                    <a:srgbClr val="00B0F0"/>
                  </a:solidFill>
                </a:rPr>
                <a:t>Feature 1 Merge Commit </a:t>
              </a:r>
              <a:r>
                <a:rPr lang="en-IE" dirty="0" smtClean="0">
                  <a:solidFill>
                    <a:srgbClr val="00B0F0"/>
                  </a:solidFill>
                </a:rPr>
                <a:t>[67395R]</a:t>
              </a:r>
              <a:endParaRPr lang="en-IE" dirty="0">
                <a:solidFill>
                  <a:srgbClr val="00B0F0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29514" y="4642649"/>
              <a:ext cx="2577988" cy="1775269"/>
            </a:xfrm>
            <a:prstGeom prst="roundRect">
              <a:avLst>
                <a:gd name="adj" fmla="val 2262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E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Contents</a:t>
              </a:r>
            </a:p>
            <a:p>
              <a:r>
                <a:rPr lang="en-IE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</a:t>
              </a:r>
              <a:r>
                <a:rPr lang="en-IE" b="1" i="1" dirty="0" smtClean="0">
                  <a:solidFill>
                    <a:srgbClr val="00B050"/>
                  </a:solidFill>
                </a:rPr>
                <a:t>Unchanged File001.txt</a:t>
              </a:r>
              <a:r>
                <a:rPr lang="en-IE" b="1" i="1" dirty="0">
                  <a:solidFill>
                    <a:srgbClr val="00B050"/>
                  </a:solidFill>
                </a:rPr>
                <a:t>;</a:t>
              </a:r>
            </a:p>
            <a:p>
              <a:r>
                <a:rPr lang="en-IE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</a:t>
              </a:r>
              <a:r>
                <a:rPr lang="en-IE" b="1" i="1" dirty="0" smtClean="0">
                  <a:solidFill>
                    <a:srgbClr val="C00000"/>
                  </a:solidFill>
                </a:rPr>
                <a:t>Deletes File002.txt</a:t>
              </a:r>
              <a:r>
                <a:rPr lang="en-IE" b="1" i="1" dirty="0">
                  <a:solidFill>
                    <a:srgbClr val="C00000"/>
                  </a:solidFill>
                </a:rPr>
                <a:t>;</a:t>
              </a:r>
            </a:p>
            <a:p>
              <a:r>
                <a:rPr lang="en-IE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</a:t>
              </a:r>
              <a:r>
                <a:rPr lang="en-IE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Changed Default Names </a:t>
              </a:r>
              <a:r>
                <a:rPr lang="en-IE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to ‘Unknown’ File003.js</a:t>
              </a:r>
              <a:endParaRPr lang="en-IE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48879" y="2502624"/>
            <a:ext cx="5476275" cy="3900924"/>
            <a:chOff x="3848879" y="2502624"/>
            <a:chExt cx="5476275" cy="3900924"/>
          </a:xfrm>
        </p:grpSpPr>
        <p:sp>
          <p:nvSpPr>
            <p:cNvPr id="12" name="Oval 11"/>
            <p:cNvSpPr/>
            <p:nvPr/>
          </p:nvSpPr>
          <p:spPr>
            <a:xfrm>
              <a:off x="4192669" y="3322528"/>
              <a:ext cx="839413" cy="829327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E"/>
            </a:p>
          </p:txBody>
        </p:sp>
        <p:sp>
          <p:nvSpPr>
            <p:cNvPr id="24" name="Pentagon 23"/>
            <p:cNvSpPr/>
            <p:nvPr/>
          </p:nvSpPr>
          <p:spPr>
            <a:xfrm>
              <a:off x="3848879" y="2502624"/>
              <a:ext cx="1517615" cy="810482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b="1" dirty="0" smtClean="0">
                  <a:solidFill>
                    <a:schemeClr val="accent2"/>
                  </a:solidFill>
                </a:rPr>
                <a:t>Branch_1 First Commit</a:t>
              </a:r>
            </a:p>
            <a:p>
              <a:pPr algn="ctr"/>
              <a:r>
                <a:rPr lang="en-IE" dirty="0" smtClean="0">
                  <a:solidFill>
                    <a:schemeClr val="accent2"/>
                  </a:solidFill>
                </a:rPr>
                <a:t>[08xkj1]</a:t>
              </a:r>
              <a:endParaRPr lang="en-IE" dirty="0">
                <a:solidFill>
                  <a:schemeClr val="accent2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6657055" y="4628279"/>
              <a:ext cx="2668099" cy="1775269"/>
            </a:xfrm>
            <a:prstGeom prst="roundRect">
              <a:avLst>
                <a:gd name="adj" fmla="val 2262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IE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Contents</a:t>
              </a:r>
            </a:p>
            <a:p>
              <a:r>
                <a:rPr lang="en-IE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</a:t>
              </a:r>
              <a:r>
                <a:rPr lang="en-IE" b="1" i="1" dirty="0" smtClean="0">
                  <a:solidFill>
                    <a:srgbClr val="00B050"/>
                  </a:solidFill>
                </a:rPr>
                <a:t>Unchanged File001.txt</a:t>
              </a:r>
              <a:r>
                <a:rPr lang="en-IE" b="1" i="1" dirty="0">
                  <a:solidFill>
                    <a:srgbClr val="00B050"/>
                  </a:solidFill>
                </a:rPr>
                <a:t>;</a:t>
              </a:r>
            </a:p>
            <a:p>
              <a:r>
                <a:rPr lang="en-IE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</a:t>
              </a:r>
              <a:r>
                <a:rPr lang="en-IE" b="1" i="1" dirty="0" smtClean="0">
                  <a:solidFill>
                    <a:srgbClr val="C00000"/>
                  </a:solidFill>
                </a:rPr>
                <a:t>Unchanged File002.txt</a:t>
              </a:r>
              <a:r>
                <a:rPr lang="en-IE" b="1" i="1" dirty="0">
                  <a:solidFill>
                    <a:srgbClr val="C00000"/>
                  </a:solidFill>
                </a:rPr>
                <a:t>;</a:t>
              </a:r>
            </a:p>
            <a:p>
              <a:r>
                <a:rPr lang="en-IE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-Changed Default Names to ‘Default’ File003.js</a:t>
              </a:r>
              <a:endParaRPr lang="en-IE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083201" y="2589049"/>
            <a:ext cx="2931846" cy="1579088"/>
            <a:chOff x="5083201" y="2589049"/>
            <a:chExt cx="2931846" cy="1579088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5083201" y="3773248"/>
              <a:ext cx="2048194" cy="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7597801" y="2589049"/>
              <a:ext cx="10697" cy="699302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7175634" y="3338810"/>
              <a:ext cx="839413" cy="829327"/>
            </a:xfrm>
            <a:prstGeom prst="ellipse">
              <a:avLst/>
            </a:prstGeom>
            <a:solidFill>
              <a:srgbClr val="E7E6E6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E"/>
            </a:p>
          </p:txBody>
        </p:sp>
        <p:sp>
          <p:nvSpPr>
            <p:cNvPr id="35" name="Pentagon 34"/>
            <p:cNvSpPr/>
            <p:nvPr/>
          </p:nvSpPr>
          <p:spPr>
            <a:xfrm>
              <a:off x="7252890" y="3519032"/>
              <a:ext cx="674785" cy="514332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2400" b="1" dirty="0" smtClean="0">
                  <a:solidFill>
                    <a:schemeClr val="bg1">
                      <a:lumMod val="50000"/>
                    </a:schemeClr>
                  </a:solidFill>
                </a:rPr>
                <a:t>?</a:t>
              </a:r>
              <a:endParaRPr lang="en-IE" sz="2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223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1"/>
            <a:ext cx="12192000" cy="43259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0" y="5669971"/>
            <a:ext cx="12168206" cy="290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565284" y="5255307"/>
            <a:ext cx="839413" cy="829327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128337" y="3371875"/>
            <a:ext cx="11823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DANGER!!!!</a:t>
            </a:r>
            <a:endParaRPr lang="en-IE" sz="4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337" y="4008786"/>
            <a:ext cx="1182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-Live Demonstration: Clone, Merge with Conflict-</a:t>
            </a:r>
            <a:endParaRPr lang="en-IE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0" y="4325982"/>
            <a:ext cx="12192000" cy="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ih0.redbubble.net/image.317378588.4081/sticker,420x460-pad,420x460,f8f8f8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527" y="830299"/>
            <a:ext cx="2904681" cy="318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assets-cdn.github.com/images/modules/logos_page/Octoca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843" y="1164120"/>
            <a:ext cx="2911739" cy="242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02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>
          <a:xfrm flipH="1">
            <a:off x="933441" y="2695523"/>
            <a:ext cx="3090052" cy="842584"/>
          </a:xfrm>
          <a:prstGeom prst="roundRect">
            <a:avLst>
              <a:gd name="adj" fmla="val 12124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E" dirty="0" smtClean="0">
                <a:latin typeface="Consolas" panose="020B0609020204030204" pitchFamily="49" charset="0"/>
                <a:cs typeface="Consolas" panose="020B0609020204030204" pitchFamily="49" charset="0"/>
              </a:rPr>
              <a:t>CI Build</a:t>
            </a:r>
          </a:p>
          <a:p>
            <a:r>
              <a:rPr lang="en-I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Testhere</a:t>
            </a:r>
            <a:r>
              <a:rPr lang="en-IE" dirty="0" smtClean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lang="en-I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0062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128337" y="52136"/>
            <a:ext cx="11823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 / Branching Strategies</a:t>
            </a:r>
            <a:endParaRPr lang="en-IE" sz="4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337" y="689047"/>
            <a:ext cx="1182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-A basis -</a:t>
            </a:r>
            <a:endParaRPr lang="en-IE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0" y="1014317"/>
            <a:ext cx="12192000" cy="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2210955" y="1461705"/>
            <a:ext cx="1725066" cy="661257"/>
          </a:xfrm>
          <a:prstGeom prst="roundRect">
            <a:avLst>
              <a:gd name="adj" fmla="val 12124"/>
            </a:avLst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dirty="0"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2215198" y="2777171"/>
            <a:ext cx="1725066" cy="661257"/>
          </a:xfrm>
          <a:prstGeom prst="roundRect">
            <a:avLst>
              <a:gd name="adj" fmla="val 12124"/>
            </a:avLst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dirty="0"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2210955" y="4105403"/>
            <a:ext cx="1725066" cy="661257"/>
          </a:xfrm>
          <a:prstGeom prst="roundRect">
            <a:avLst>
              <a:gd name="adj" fmla="val 12124"/>
            </a:avLst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dirty="0" smtClean="0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endParaRPr lang="en-I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282180" y="5730767"/>
            <a:ext cx="1725066" cy="661257"/>
          </a:xfrm>
          <a:prstGeom prst="roundRect">
            <a:avLst>
              <a:gd name="adj" fmla="val 12124"/>
            </a:avLst>
          </a:prstGeom>
          <a:solidFill>
            <a:srgbClr val="FF52FF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dirty="0" smtClean="0">
                <a:latin typeface="Consolas" panose="020B0609020204030204" pitchFamily="49" charset="0"/>
                <a:cs typeface="Consolas" panose="020B0609020204030204" pitchFamily="49" charset="0"/>
              </a:rPr>
              <a:t>Feature 1</a:t>
            </a:r>
            <a:endParaRPr lang="en-I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290633" y="5730766"/>
            <a:ext cx="1725066" cy="661257"/>
          </a:xfrm>
          <a:prstGeom prst="roundRect">
            <a:avLst>
              <a:gd name="adj" fmla="val 12124"/>
            </a:avLst>
          </a:prstGeom>
          <a:solidFill>
            <a:srgbClr val="FF52FF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dirty="0" smtClean="0">
                <a:latin typeface="Consolas" panose="020B0609020204030204" pitchFamily="49" charset="0"/>
                <a:cs typeface="Consolas" panose="020B0609020204030204" pitchFamily="49" charset="0"/>
              </a:rPr>
              <a:t>Feature 2</a:t>
            </a:r>
            <a:endParaRPr lang="en-I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335733" y="1339561"/>
            <a:ext cx="1169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344125" y="1786075"/>
            <a:ext cx="1169733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/>
          <p:cNvSpPr/>
          <p:nvPr/>
        </p:nvSpPr>
        <p:spPr>
          <a:xfrm>
            <a:off x="4802320" y="1222703"/>
            <a:ext cx="1725066" cy="661257"/>
          </a:xfrm>
          <a:prstGeom prst="roundRect">
            <a:avLst>
              <a:gd name="adj" fmla="val 12124"/>
            </a:avLst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dirty="0" smtClean="0">
                <a:latin typeface="Consolas" panose="020B0609020204030204" pitchFamily="49" charset="0"/>
                <a:cs typeface="Consolas" panose="020B0609020204030204" pitchFamily="49" charset="0"/>
              </a:rPr>
              <a:t>Release 1.0</a:t>
            </a:r>
            <a:endParaRPr lang="en-I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4" name="Pentagon 103"/>
          <p:cNvSpPr/>
          <p:nvPr/>
        </p:nvSpPr>
        <p:spPr>
          <a:xfrm>
            <a:off x="285783" y="1332704"/>
            <a:ext cx="1257096" cy="349648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sz="1600" dirty="0" smtClean="0">
                <a:solidFill>
                  <a:schemeClr val="tx1"/>
                </a:solidFill>
              </a:rPr>
              <a:t>Came From</a:t>
            </a:r>
            <a:endParaRPr lang="en-IE" sz="1600" dirty="0">
              <a:solidFill>
                <a:schemeClr val="tx1"/>
              </a:solidFill>
            </a:endParaRPr>
          </a:p>
        </p:txBody>
      </p:sp>
      <p:sp>
        <p:nvSpPr>
          <p:cNvPr id="106" name="Pentagon 105"/>
          <p:cNvSpPr/>
          <p:nvPr/>
        </p:nvSpPr>
        <p:spPr>
          <a:xfrm>
            <a:off x="282180" y="1773876"/>
            <a:ext cx="1260699" cy="349648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sz="1600" dirty="0" smtClean="0">
                <a:solidFill>
                  <a:schemeClr val="tx1"/>
                </a:solidFill>
              </a:rPr>
              <a:t>Fast Forward</a:t>
            </a:r>
            <a:endParaRPr lang="en-IE" sz="1600" dirty="0">
              <a:solidFill>
                <a:schemeClr val="tx1"/>
              </a:solidFill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4806770" y="2356276"/>
            <a:ext cx="1725066" cy="661257"/>
          </a:xfrm>
          <a:prstGeom prst="roundRect">
            <a:avLst>
              <a:gd name="adj" fmla="val 12124"/>
            </a:avLst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dirty="0" smtClean="0">
                <a:latin typeface="Consolas" panose="020B0609020204030204" pitchFamily="49" charset="0"/>
                <a:cs typeface="Consolas" panose="020B0609020204030204" pitchFamily="49" charset="0"/>
              </a:rPr>
              <a:t>Release 1.0</a:t>
            </a:r>
            <a:endParaRPr lang="en-I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2479437" y="2166713"/>
            <a:ext cx="8957" cy="5647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2466020" y="3519481"/>
            <a:ext cx="8957" cy="5647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V="1">
            <a:off x="3081026" y="2157140"/>
            <a:ext cx="0" cy="51017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337324" y="2284865"/>
            <a:ext cx="116973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Pentagon 117"/>
          <p:cNvSpPr/>
          <p:nvPr/>
        </p:nvSpPr>
        <p:spPr>
          <a:xfrm>
            <a:off x="275379" y="2272666"/>
            <a:ext cx="1260699" cy="349648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sz="1600" dirty="0" smtClean="0">
                <a:solidFill>
                  <a:schemeClr val="tx1"/>
                </a:solidFill>
              </a:rPr>
              <a:t>Rebase</a:t>
            </a:r>
            <a:endParaRPr lang="en-IE" sz="1600" dirty="0">
              <a:solidFill>
                <a:schemeClr val="tx1"/>
              </a:solidFill>
            </a:endParaRPr>
          </a:p>
        </p:txBody>
      </p:sp>
      <p:cxnSp>
        <p:nvCxnSpPr>
          <p:cNvPr id="120" name="Straight Arrow Connector 119"/>
          <p:cNvCxnSpPr/>
          <p:nvPr/>
        </p:nvCxnSpPr>
        <p:spPr>
          <a:xfrm flipH="1">
            <a:off x="559189" y="4477526"/>
            <a:ext cx="1557654" cy="11880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V="1">
            <a:off x="4022837" y="1577804"/>
            <a:ext cx="751036" cy="2356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3081026" y="3519481"/>
            <a:ext cx="0" cy="51017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3998722" y="1961568"/>
            <a:ext cx="733066" cy="6608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ounded Rectangle 131"/>
          <p:cNvSpPr/>
          <p:nvPr/>
        </p:nvSpPr>
        <p:spPr>
          <a:xfrm>
            <a:off x="4216274" y="5744636"/>
            <a:ext cx="1725066" cy="661257"/>
          </a:xfrm>
          <a:prstGeom prst="roundRect">
            <a:avLst>
              <a:gd name="adj" fmla="val 12124"/>
            </a:avLst>
          </a:prstGeom>
          <a:solidFill>
            <a:srgbClr val="FF52FF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dirty="0" smtClean="0">
                <a:latin typeface="Consolas" panose="020B0609020204030204" pitchFamily="49" charset="0"/>
                <a:cs typeface="Consolas" panose="020B0609020204030204" pitchFamily="49" charset="0"/>
              </a:rPr>
              <a:t>Feature 3</a:t>
            </a:r>
            <a:endParaRPr lang="en-I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3" name="Straight Arrow Connector 132"/>
          <p:cNvCxnSpPr/>
          <p:nvPr/>
        </p:nvCxnSpPr>
        <p:spPr>
          <a:xfrm flipV="1">
            <a:off x="1336758" y="4842410"/>
            <a:ext cx="1035678" cy="82315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H="1">
            <a:off x="3338583" y="4820141"/>
            <a:ext cx="10590" cy="8571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H="1">
            <a:off x="2540564" y="4820141"/>
            <a:ext cx="10590" cy="8571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V="1">
            <a:off x="3561907" y="4799395"/>
            <a:ext cx="1128" cy="87788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3815522" y="4853394"/>
            <a:ext cx="786830" cy="7986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>
            <a:off x="3995488" y="4477526"/>
            <a:ext cx="1401928" cy="11997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H="1" flipV="1">
            <a:off x="4009146" y="4226291"/>
            <a:ext cx="1712022" cy="145933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4" name="Group 263"/>
          <p:cNvGrpSpPr/>
          <p:nvPr/>
        </p:nvGrpSpPr>
        <p:grpSpPr>
          <a:xfrm>
            <a:off x="7833601" y="1222703"/>
            <a:ext cx="4154286" cy="5397887"/>
            <a:chOff x="7833601" y="1222703"/>
            <a:chExt cx="4154286" cy="5397887"/>
          </a:xfrm>
        </p:grpSpPr>
        <p:sp>
          <p:nvSpPr>
            <p:cNvPr id="30" name="Rounded Rectangle 29"/>
            <p:cNvSpPr/>
            <p:nvPr/>
          </p:nvSpPr>
          <p:spPr>
            <a:xfrm>
              <a:off x="7833601" y="1222703"/>
              <a:ext cx="4154286" cy="5397887"/>
            </a:xfrm>
            <a:prstGeom prst="roundRect">
              <a:avLst>
                <a:gd name="adj" fmla="val 1460"/>
              </a:avLst>
            </a:prstGeom>
            <a:solidFill>
              <a:srgbClr val="F6D5D4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cxnSp>
          <p:nvCxnSpPr>
            <p:cNvPr id="33" name="Straight Arrow Connector 32"/>
            <p:cNvCxnSpPr>
              <a:endCxn id="34" idx="0"/>
            </p:cNvCxnSpPr>
            <p:nvPr/>
          </p:nvCxnSpPr>
          <p:spPr>
            <a:xfrm flipH="1">
              <a:off x="8196911" y="3067063"/>
              <a:ext cx="4399" cy="23499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8113680" y="3302062"/>
              <a:ext cx="166461" cy="175260"/>
            </a:xfrm>
            <a:prstGeom prst="ellipse">
              <a:avLst/>
            </a:prstGeom>
            <a:solidFill>
              <a:srgbClr val="FF52FF"/>
            </a:solidFill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35" name="Oval 34"/>
            <p:cNvSpPr/>
            <p:nvPr/>
          </p:nvSpPr>
          <p:spPr>
            <a:xfrm>
              <a:off x="8113680" y="2873976"/>
              <a:ext cx="166461" cy="175260"/>
            </a:xfrm>
            <a:prstGeom prst="ellipse">
              <a:avLst/>
            </a:prstGeom>
            <a:solidFill>
              <a:srgbClr val="FF52FF"/>
            </a:solidFill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cxnSp>
          <p:nvCxnSpPr>
            <p:cNvPr id="36" name="Straight Arrow Connector 35"/>
            <p:cNvCxnSpPr>
              <a:stCxn id="199" idx="4"/>
              <a:endCxn id="37" idx="0"/>
            </p:cNvCxnSpPr>
            <p:nvPr/>
          </p:nvCxnSpPr>
          <p:spPr>
            <a:xfrm>
              <a:off x="8196910" y="3937152"/>
              <a:ext cx="4400" cy="34403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8118079" y="4281185"/>
              <a:ext cx="166461" cy="175260"/>
            </a:xfrm>
            <a:prstGeom prst="ellipse">
              <a:avLst/>
            </a:prstGeom>
            <a:solidFill>
              <a:srgbClr val="FF52FF"/>
            </a:solidFill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8441789" y="3223823"/>
              <a:ext cx="0" cy="25308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8354159" y="3030736"/>
              <a:ext cx="166461" cy="175260"/>
            </a:xfrm>
            <a:prstGeom prst="ellipse">
              <a:avLst/>
            </a:prstGeom>
            <a:solidFill>
              <a:srgbClr val="FF52FF"/>
            </a:solidFill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43" name="Oval 42"/>
            <p:cNvSpPr/>
            <p:nvPr/>
          </p:nvSpPr>
          <p:spPr>
            <a:xfrm>
              <a:off x="8355363" y="3483048"/>
              <a:ext cx="166461" cy="175260"/>
            </a:xfrm>
            <a:prstGeom prst="ellipse">
              <a:avLst/>
            </a:prstGeom>
            <a:solidFill>
              <a:srgbClr val="FF52FF"/>
            </a:solidFill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47" name="Oval 46"/>
            <p:cNvSpPr/>
            <p:nvPr/>
          </p:nvSpPr>
          <p:spPr>
            <a:xfrm>
              <a:off x="11359134" y="1973140"/>
              <a:ext cx="166461" cy="175260"/>
            </a:xfrm>
            <a:prstGeom prst="ellipse">
              <a:avLst/>
            </a:prstGeom>
            <a:solidFill>
              <a:srgbClr val="1D8FFF"/>
            </a:solidFill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H="1">
              <a:off x="10473215" y="2080391"/>
              <a:ext cx="885919" cy="2333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11446764" y="1659752"/>
              <a:ext cx="0" cy="313388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8892781" y="1672888"/>
              <a:ext cx="0" cy="10710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8158401" y="5664504"/>
              <a:ext cx="0" cy="70146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441789" y="4106519"/>
              <a:ext cx="0" cy="23140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9296412" y="2507896"/>
              <a:ext cx="166461" cy="175260"/>
            </a:xfrm>
            <a:prstGeom prst="ellipse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9384044" y="2700983"/>
              <a:ext cx="4205" cy="103101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ounded Rectangle 93"/>
            <p:cNvSpPr/>
            <p:nvPr/>
          </p:nvSpPr>
          <p:spPr>
            <a:xfrm>
              <a:off x="10937053" y="1298938"/>
              <a:ext cx="994054" cy="363519"/>
            </a:xfrm>
            <a:prstGeom prst="roundRect">
              <a:avLst>
                <a:gd name="adj" fmla="val 12124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E" dirty="0">
                  <a:latin typeface="Consolas" panose="020B0609020204030204" pitchFamily="49" charset="0"/>
                  <a:cs typeface="Consolas" panose="020B0609020204030204" pitchFamily="49" charset="0"/>
                </a:rPr>
                <a:t>master</a:t>
              </a:r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9926457" y="1305711"/>
              <a:ext cx="944774" cy="363519"/>
            </a:xfrm>
            <a:prstGeom prst="roundRect">
              <a:avLst>
                <a:gd name="adj" fmla="val 12124"/>
              </a:avLst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E" dirty="0">
                  <a:latin typeface="Consolas" panose="020B0609020204030204" pitchFamily="49" charset="0"/>
                  <a:cs typeface="Consolas" panose="020B0609020204030204" pitchFamily="49" charset="0"/>
                </a:rPr>
                <a:t>test</a:t>
              </a:r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8915862" y="1309369"/>
              <a:ext cx="944774" cy="363519"/>
            </a:xfrm>
            <a:prstGeom prst="roundRect">
              <a:avLst>
                <a:gd name="adj" fmla="val 12124"/>
              </a:avLst>
            </a:prstGeom>
            <a:solidFill>
              <a:srgbClr val="7030A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E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dev</a:t>
              </a:r>
              <a:endParaRPr lang="en-IE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9" name="Rounded Rectangle 118"/>
            <p:cNvSpPr/>
            <p:nvPr/>
          </p:nvSpPr>
          <p:spPr>
            <a:xfrm>
              <a:off x="7910078" y="1316444"/>
              <a:ext cx="944774" cy="363519"/>
            </a:xfrm>
            <a:prstGeom prst="roundRect">
              <a:avLst>
                <a:gd name="adj" fmla="val 12124"/>
              </a:avLst>
            </a:prstGeom>
            <a:solidFill>
              <a:srgbClr val="FF52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E" dirty="0">
                  <a:latin typeface="Consolas" panose="020B0609020204030204" pitchFamily="49" charset="0"/>
                  <a:cs typeface="Consolas" panose="020B0609020204030204" pitchFamily="49" charset="0"/>
                </a:rPr>
                <a:t>feat.</a:t>
              </a:r>
            </a:p>
          </p:txBody>
        </p:sp>
        <p:cxnSp>
          <p:nvCxnSpPr>
            <p:cNvPr id="181" name="Straight Arrow Connector 180"/>
            <p:cNvCxnSpPr/>
            <p:nvPr/>
          </p:nvCxnSpPr>
          <p:spPr>
            <a:xfrm flipH="1">
              <a:off x="9448449" y="2349383"/>
              <a:ext cx="885919" cy="2333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>
              <a:off x="10306754" y="2242294"/>
              <a:ext cx="166461" cy="17526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86" name="Oval 185"/>
            <p:cNvSpPr/>
            <p:nvPr/>
          </p:nvSpPr>
          <p:spPr>
            <a:xfrm>
              <a:off x="9315756" y="3758174"/>
              <a:ext cx="166461" cy="175260"/>
            </a:xfrm>
            <a:prstGeom prst="ellipse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cxnSp>
          <p:nvCxnSpPr>
            <p:cNvPr id="192" name="Straight Arrow Connector 191"/>
            <p:cNvCxnSpPr/>
            <p:nvPr/>
          </p:nvCxnSpPr>
          <p:spPr>
            <a:xfrm>
              <a:off x="8541753" y="3570678"/>
              <a:ext cx="731114" cy="207785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/>
            <p:cNvSpPr/>
            <p:nvPr/>
          </p:nvSpPr>
          <p:spPr>
            <a:xfrm>
              <a:off x="8113679" y="3761892"/>
              <a:ext cx="166461" cy="175260"/>
            </a:xfrm>
            <a:prstGeom prst="ellipse">
              <a:avLst/>
            </a:prstGeom>
            <a:solidFill>
              <a:srgbClr val="FF52FF"/>
            </a:solidFill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cxnSp>
          <p:nvCxnSpPr>
            <p:cNvPr id="201" name="Straight Arrow Connector 200"/>
            <p:cNvCxnSpPr/>
            <p:nvPr/>
          </p:nvCxnSpPr>
          <p:spPr>
            <a:xfrm>
              <a:off x="8198210" y="3483048"/>
              <a:ext cx="1" cy="295415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Rounded Rectangle 202"/>
            <p:cNvSpPr/>
            <p:nvPr/>
          </p:nvSpPr>
          <p:spPr>
            <a:xfrm>
              <a:off x="8298636" y="2971458"/>
              <a:ext cx="296795" cy="750230"/>
            </a:xfrm>
            <a:prstGeom prst="roundRect">
              <a:avLst>
                <a:gd name="adj" fmla="val 50000"/>
              </a:avLst>
            </a:prstGeom>
            <a:ln w="127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04" name="Rounded Rectangle 203"/>
            <p:cNvSpPr/>
            <p:nvPr/>
          </p:nvSpPr>
          <p:spPr>
            <a:xfrm>
              <a:off x="8046219" y="3246385"/>
              <a:ext cx="296795" cy="750230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>
                <a:solidFill>
                  <a:schemeClr val="tx1"/>
                </a:solidFill>
              </a:endParaRPr>
            </a:p>
          </p:txBody>
        </p:sp>
        <p:cxnSp>
          <p:nvCxnSpPr>
            <p:cNvPr id="207" name="Straight Arrow Connector 206"/>
            <p:cNvCxnSpPr/>
            <p:nvPr/>
          </p:nvCxnSpPr>
          <p:spPr>
            <a:xfrm flipH="1">
              <a:off x="8354160" y="2605320"/>
              <a:ext cx="878284" cy="3277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>
              <a:endCxn id="216" idx="0"/>
            </p:cNvCxnSpPr>
            <p:nvPr/>
          </p:nvCxnSpPr>
          <p:spPr>
            <a:xfrm>
              <a:off x="8196910" y="4470024"/>
              <a:ext cx="4400" cy="34403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/>
          </p:nvSpPr>
          <p:spPr>
            <a:xfrm>
              <a:off x="8118079" y="4814057"/>
              <a:ext cx="166461" cy="175260"/>
            </a:xfrm>
            <a:prstGeom prst="ellipse">
              <a:avLst/>
            </a:prstGeom>
            <a:solidFill>
              <a:srgbClr val="FF52FF"/>
            </a:solidFill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8315609" y="4871586"/>
              <a:ext cx="979387" cy="31354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 flipH="1">
              <a:off x="9385612" y="3982952"/>
              <a:ext cx="534" cy="116861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Oval 222"/>
            <p:cNvSpPr/>
            <p:nvPr/>
          </p:nvSpPr>
          <p:spPr>
            <a:xfrm>
              <a:off x="9310458" y="5151564"/>
              <a:ext cx="166461" cy="175260"/>
            </a:xfrm>
            <a:prstGeom prst="ellipse">
              <a:avLst/>
            </a:prstGeom>
            <a:solidFill>
              <a:srgbClr val="7030A0"/>
            </a:solidFill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227" name="Oval 226"/>
            <p:cNvSpPr/>
            <p:nvPr/>
          </p:nvSpPr>
          <p:spPr>
            <a:xfrm>
              <a:off x="10315888" y="5500565"/>
              <a:ext cx="166461" cy="175260"/>
            </a:xfrm>
            <a:prstGeom prst="ellipse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cxnSp>
          <p:nvCxnSpPr>
            <p:cNvPr id="228" name="Straight Arrow Connector 227"/>
            <p:cNvCxnSpPr/>
            <p:nvPr/>
          </p:nvCxnSpPr>
          <p:spPr>
            <a:xfrm>
              <a:off x="9539070" y="5272757"/>
              <a:ext cx="767684" cy="256972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10387582" y="2417553"/>
              <a:ext cx="11078" cy="308301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11443544" y="2163760"/>
              <a:ext cx="5538" cy="374082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Oval 234"/>
            <p:cNvSpPr/>
            <p:nvPr/>
          </p:nvSpPr>
          <p:spPr>
            <a:xfrm>
              <a:off x="11365852" y="5916891"/>
              <a:ext cx="166461" cy="175260"/>
            </a:xfrm>
            <a:prstGeom prst="ellipse">
              <a:avLst/>
            </a:prstGeom>
            <a:solidFill>
              <a:srgbClr val="1D8FFF"/>
            </a:solidFill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cxnSp>
          <p:nvCxnSpPr>
            <p:cNvPr id="236" name="Straight Arrow Connector 235"/>
            <p:cNvCxnSpPr>
              <a:stCxn id="235" idx="4"/>
            </p:cNvCxnSpPr>
            <p:nvPr/>
          </p:nvCxnSpPr>
          <p:spPr>
            <a:xfrm>
              <a:off x="11449083" y="6092151"/>
              <a:ext cx="635" cy="528439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>
              <a:off x="10518748" y="5647609"/>
              <a:ext cx="840386" cy="269282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8" name="Straight Arrow Connector 257"/>
          <p:cNvCxnSpPr/>
          <p:nvPr/>
        </p:nvCxnSpPr>
        <p:spPr>
          <a:xfrm flipH="1">
            <a:off x="3946547" y="3046620"/>
            <a:ext cx="1597832" cy="11010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H="1">
            <a:off x="6901637" y="1298938"/>
            <a:ext cx="6525" cy="521875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8" name="Group 267"/>
          <p:cNvGrpSpPr/>
          <p:nvPr/>
        </p:nvGrpSpPr>
        <p:grpSpPr>
          <a:xfrm>
            <a:off x="7042332" y="2802739"/>
            <a:ext cx="2210550" cy="1402422"/>
            <a:chOff x="7042332" y="2802739"/>
            <a:chExt cx="2210550" cy="1402422"/>
          </a:xfrm>
        </p:grpSpPr>
        <p:grpSp>
          <p:nvGrpSpPr>
            <p:cNvPr id="266" name="Group 265"/>
            <p:cNvGrpSpPr/>
            <p:nvPr/>
          </p:nvGrpSpPr>
          <p:grpSpPr>
            <a:xfrm>
              <a:off x="7042332" y="3097094"/>
              <a:ext cx="2210550" cy="1108067"/>
              <a:chOff x="7042332" y="3097094"/>
              <a:chExt cx="2210550" cy="1108067"/>
            </a:xfrm>
          </p:grpSpPr>
          <p:grpSp>
            <p:nvGrpSpPr>
              <p:cNvPr id="265" name="Group 264"/>
              <p:cNvGrpSpPr/>
              <p:nvPr/>
            </p:nvGrpSpPr>
            <p:grpSpPr>
              <a:xfrm>
                <a:off x="7042332" y="3097094"/>
                <a:ext cx="2186977" cy="1108067"/>
                <a:chOff x="7042332" y="3097094"/>
                <a:chExt cx="2186977" cy="1108067"/>
              </a:xfrm>
            </p:grpSpPr>
            <p:sp>
              <p:nvSpPr>
                <p:cNvPr id="255" name="Curved Right Arrow 254"/>
                <p:cNvSpPr/>
                <p:nvPr/>
              </p:nvSpPr>
              <p:spPr>
                <a:xfrm>
                  <a:off x="7790980" y="3097094"/>
                  <a:ext cx="372139" cy="1086626"/>
                </a:xfrm>
                <a:prstGeom prst="curvedRightArrow">
                  <a:avLst/>
                </a:prstGeom>
                <a:solidFill>
                  <a:srgbClr val="C0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6" name="Pentagon 255"/>
                <p:cNvSpPr/>
                <p:nvPr/>
              </p:nvSpPr>
              <p:spPr>
                <a:xfrm>
                  <a:off x="7042332" y="3133788"/>
                  <a:ext cx="842100" cy="336547"/>
                </a:xfrm>
                <a:prstGeom prst="homePlate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IE" sz="1600" dirty="0" smtClean="0">
                      <a:solidFill>
                        <a:srgbClr val="C00000"/>
                      </a:solidFill>
                    </a:rPr>
                    <a:t>Branch Rewrite</a:t>
                  </a:r>
                  <a:endParaRPr lang="en-IE" sz="1600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257" name="Pentagon 256"/>
                <p:cNvSpPr/>
                <p:nvPr/>
              </p:nvSpPr>
              <p:spPr>
                <a:xfrm>
                  <a:off x="8435506" y="3855513"/>
                  <a:ext cx="793803" cy="349648"/>
                </a:xfrm>
                <a:prstGeom prst="homePlate">
                  <a:avLst>
                    <a:gd name="adj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IE" sz="1600" dirty="0" smtClean="0">
                      <a:solidFill>
                        <a:srgbClr val="C00000"/>
                      </a:solidFill>
                    </a:rPr>
                    <a:t>Rebase</a:t>
                  </a:r>
                  <a:endParaRPr lang="en-IE" sz="1600" dirty="0">
                    <a:solidFill>
                      <a:srgbClr val="C00000"/>
                    </a:solidFill>
                  </a:endParaRPr>
                </a:p>
              </p:txBody>
            </p:sp>
          </p:grpSp>
          <p:cxnSp>
            <p:nvCxnSpPr>
              <p:cNvPr id="187" name="Straight Arrow Connector 186"/>
              <p:cNvCxnSpPr>
                <a:endCxn id="199" idx="6"/>
              </p:cNvCxnSpPr>
              <p:nvPr/>
            </p:nvCxnSpPr>
            <p:spPr>
              <a:xfrm flipH="1" flipV="1">
                <a:off x="8280140" y="3849522"/>
                <a:ext cx="972742" cy="847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7" name="Straight Connector 266"/>
            <p:cNvCxnSpPr/>
            <p:nvPr/>
          </p:nvCxnSpPr>
          <p:spPr>
            <a:xfrm flipH="1">
              <a:off x="8035164" y="2802739"/>
              <a:ext cx="300693" cy="29435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9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10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062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128337" y="52136"/>
            <a:ext cx="11823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Git Fits Into DevOps</a:t>
            </a:r>
            <a:endParaRPr lang="en-IE" sz="4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337" y="689047"/>
            <a:ext cx="1182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-Git Integrations, &amp; GitHub as Project </a:t>
            </a:r>
            <a:r>
              <a:rPr lang="en-IE" dirty="0" err="1" smtClean="0"/>
              <a:t>Mgmt</a:t>
            </a:r>
            <a:r>
              <a:rPr lang="en-IE" dirty="0" smtClean="0"/>
              <a:t> Tool-</a:t>
            </a:r>
            <a:endParaRPr lang="en-IE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0" y="1014317"/>
            <a:ext cx="12192000" cy="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74657" y="6929250"/>
            <a:ext cx="1977736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IE" sz="1200" i="1" dirty="0" smtClean="0">
                <a:solidFill>
                  <a:srgbClr val="FF0000"/>
                </a:solidFill>
              </a:rPr>
              <a:t>To name but a few…</a:t>
            </a:r>
            <a:endParaRPr lang="en-IE" sz="1200" i="1" dirty="0">
              <a:solidFill>
                <a:srgbClr val="FF0000"/>
              </a:solidFill>
            </a:endParaRPr>
          </a:p>
        </p:txBody>
      </p:sp>
      <p:sp>
        <p:nvSpPr>
          <p:cNvPr id="2" name="AutoShape 2" descr="https://wiki.jenkins-ci.org/download/attachments/2916393/logo-title.png?version=1&amp;modificationDate=130275394700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3" name="AutoShape 4" descr="https://wiki.jenkins-ci.org/download/attachments/2916393/logo-title.png?version=1&amp;modificationDate=130275394700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1032" name="Picture 8" descr="http://dixu.me/images/jenkins_logo_tit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37" y="1382552"/>
            <a:ext cx="2872416" cy="100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0" descr="https://waffle.io/resources/images/comparison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2950559" y="1619241"/>
            <a:ext cx="286560" cy="10147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entagon 15"/>
          <p:cNvSpPr/>
          <p:nvPr/>
        </p:nvSpPr>
        <p:spPr>
          <a:xfrm>
            <a:off x="128336" y="6207342"/>
            <a:ext cx="4771041" cy="453731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b="1" dirty="0" smtClean="0">
                <a:solidFill>
                  <a:srgbClr val="C00000"/>
                </a:solidFill>
              </a:rPr>
              <a:t>Local &amp; Web Hooks, with and without Jenkins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17" name="Pentagon 16"/>
          <p:cNvSpPr/>
          <p:nvPr/>
        </p:nvSpPr>
        <p:spPr>
          <a:xfrm>
            <a:off x="3819331" y="2271194"/>
            <a:ext cx="1583683" cy="453731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sz="2400" b="1" u="sng" dirty="0" err="1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rgbClr val="9CDAF0"/>
                </a:solidFill>
              </a:rPr>
              <a:t>WebHooks</a:t>
            </a:r>
            <a:endParaRPr lang="en-IE" sz="2400" b="1" u="sng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rgbClr val="9CDAF0"/>
              </a:solidFill>
            </a:endParaRPr>
          </a:p>
        </p:txBody>
      </p:sp>
      <p:pic>
        <p:nvPicPr>
          <p:cNvPr id="18" name="Picture 4" descr="https://assets-cdn.github.com/images/modules/logos_page/Octoca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753" y="1863195"/>
            <a:ext cx="1134319" cy="94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>
          <a:xfrm rot="5400000">
            <a:off x="2350595" y="1785018"/>
            <a:ext cx="496711" cy="244076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1" name="Pentagon 20"/>
          <p:cNvSpPr/>
          <p:nvPr/>
        </p:nvSpPr>
        <p:spPr>
          <a:xfrm>
            <a:off x="6374657" y="4569754"/>
            <a:ext cx="4771041" cy="453731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b="1" dirty="0" smtClean="0">
                <a:solidFill>
                  <a:srgbClr val="0070C0"/>
                </a:solidFill>
              </a:rPr>
              <a:t>Local &amp; Web Hooks, with GitHub Features Board</a:t>
            </a:r>
            <a:endParaRPr lang="en-IE" b="1" dirty="0">
              <a:solidFill>
                <a:srgbClr val="0070C0"/>
              </a:solidFill>
            </a:endParaRPr>
          </a:p>
        </p:txBody>
      </p:sp>
      <p:sp>
        <p:nvSpPr>
          <p:cNvPr id="22" name="Pentagon 21"/>
          <p:cNvSpPr/>
          <p:nvPr/>
        </p:nvSpPr>
        <p:spPr>
          <a:xfrm>
            <a:off x="10068916" y="6124622"/>
            <a:ext cx="1583683" cy="453731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sz="2400" b="1" u="sng" dirty="0" err="1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rgbClr val="9CDAF0"/>
                </a:solidFill>
              </a:rPr>
              <a:t>WebHooks</a:t>
            </a:r>
            <a:endParaRPr lang="en-IE" sz="2400" b="1" u="sng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rgbClr val="9CDAF0"/>
              </a:solidFill>
            </a:endParaRPr>
          </a:p>
        </p:txBody>
      </p:sp>
      <p:pic>
        <p:nvPicPr>
          <p:cNvPr id="23" name="Picture 4" descr="https://assets-cdn.github.com/images/modules/logos_page/Octoca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338" y="5716623"/>
            <a:ext cx="1134319" cy="94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ight Arrow 23"/>
          <p:cNvSpPr/>
          <p:nvPr/>
        </p:nvSpPr>
        <p:spPr>
          <a:xfrm rot="16200000">
            <a:off x="10328827" y="5058090"/>
            <a:ext cx="1041668" cy="93000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grpSp>
        <p:nvGrpSpPr>
          <p:cNvPr id="29" name="Group 28"/>
          <p:cNvGrpSpPr/>
          <p:nvPr/>
        </p:nvGrpSpPr>
        <p:grpSpPr>
          <a:xfrm>
            <a:off x="155575" y="3319828"/>
            <a:ext cx="5407541" cy="2889957"/>
            <a:chOff x="155575" y="3319828"/>
            <a:chExt cx="5407541" cy="2889957"/>
          </a:xfrm>
        </p:grpSpPr>
        <p:grpSp>
          <p:nvGrpSpPr>
            <p:cNvPr id="20" name="Group 19"/>
            <p:cNvGrpSpPr/>
            <p:nvPr/>
          </p:nvGrpSpPr>
          <p:grpSpPr>
            <a:xfrm>
              <a:off x="155575" y="3319828"/>
              <a:ext cx="5387269" cy="2889957"/>
              <a:chOff x="155575" y="3319828"/>
              <a:chExt cx="5387269" cy="2889957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4"/>
              <a:srcRect t="9061" b="17453"/>
              <a:stretch/>
            </p:blipFill>
            <p:spPr>
              <a:xfrm>
                <a:off x="155575" y="3319828"/>
                <a:ext cx="5387269" cy="2889957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3093839" y="3646311"/>
                <a:ext cx="2449005" cy="176106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2396544" y="5911075"/>
              <a:ext cx="316657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E" sz="1200" i="1" dirty="0">
                  <a:solidFill>
                    <a:schemeClr val="bg1">
                      <a:lumMod val="65000"/>
                    </a:schemeClr>
                  </a:solidFill>
                </a:rPr>
                <a:t>https://www.youtube.com/watch?v=_I94-tJlovg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374657" y="1643154"/>
            <a:ext cx="5576711" cy="2922558"/>
            <a:chOff x="6374657" y="1643154"/>
            <a:chExt cx="5576711" cy="292255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250"/>
            <a:stretch/>
          </p:blipFill>
          <p:spPr>
            <a:xfrm>
              <a:off x="6374657" y="1643154"/>
              <a:ext cx="5576711" cy="2922558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sp>
          <p:nvSpPr>
            <p:cNvPr id="11" name="Rectangle 10"/>
            <p:cNvSpPr/>
            <p:nvPr/>
          </p:nvSpPr>
          <p:spPr>
            <a:xfrm>
              <a:off x="8271386" y="4285404"/>
              <a:ext cx="367998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E" sz="1200" i="1" dirty="0">
                  <a:solidFill>
                    <a:schemeClr val="bg1">
                      <a:lumMod val="65000"/>
                    </a:schemeClr>
                  </a:solidFill>
                </a:rPr>
                <a:t>https://iniy.org/wp-content/uploads/2016/05/board.jpg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828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"/>
            <a:ext cx="12192000" cy="433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0" y="4334056"/>
            <a:ext cx="12192000" cy="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559347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 &amp; Answers ???</a:t>
            </a:r>
            <a:endParaRPr lang="en-IE" sz="4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29"/>
          <a:stretch/>
        </p:blipFill>
        <p:spPr>
          <a:xfrm>
            <a:off x="2605088" y="1687326"/>
            <a:ext cx="1533525" cy="2819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319" y="2138362"/>
            <a:ext cx="1400175" cy="27908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418" y="1668276"/>
            <a:ext cx="1962150" cy="2838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5675" y="2105025"/>
            <a:ext cx="1371600" cy="2857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0" y="58546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en-IE" sz="4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31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43259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128337" y="3371875"/>
            <a:ext cx="11823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where to now?</a:t>
            </a:r>
            <a:endParaRPr lang="en-IE" sz="4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337" y="4008786"/>
            <a:ext cx="1182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-Links to Useful Learning Resources-</a:t>
            </a:r>
            <a:endParaRPr lang="en-IE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0" y="4334056"/>
            <a:ext cx="12192000" cy="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ih0.redbubble.net/image.317378588.4081/sticker,420x460-pad,420x460,f8f8f8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527" y="830299"/>
            <a:ext cx="2904681" cy="318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assets-cdn.github.com/images/modules/logos_page/Octoca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843" y="1164120"/>
            <a:ext cx="2911739" cy="242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Pentagon 18"/>
          <p:cNvSpPr/>
          <p:nvPr/>
        </p:nvSpPr>
        <p:spPr>
          <a:xfrm>
            <a:off x="311727" y="4557074"/>
            <a:ext cx="5642263" cy="1791998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E" b="1" dirty="0" smtClean="0">
                <a:solidFill>
                  <a:schemeClr val="tx1"/>
                </a:solidFill>
              </a:rPr>
              <a:t>Git Docs</a:t>
            </a:r>
            <a:r>
              <a:rPr lang="en-IE" b="1" dirty="0">
                <a:solidFill>
                  <a:schemeClr val="tx1"/>
                </a:solidFill>
              </a:rPr>
              <a:t>: </a:t>
            </a:r>
            <a:r>
              <a:rPr lang="en-IE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IE" dirty="0" smtClean="0">
                <a:solidFill>
                  <a:schemeClr val="tx1"/>
                </a:solidFill>
                <a:hlinkClick r:id="rId4"/>
              </a:rPr>
              <a:t>git-scm.com/documentation</a:t>
            </a:r>
            <a:endParaRPr lang="en-IE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E" sz="1200" i="1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E" b="1" dirty="0">
                <a:solidFill>
                  <a:schemeClr val="tx1"/>
                </a:solidFill>
              </a:rPr>
              <a:t>Intro Course: </a:t>
            </a:r>
            <a:r>
              <a:rPr lang="en-IE" dirty="0">
                <a:solidFill>
                  <a:schemeClr val="tx1"/>
                </a:solidFill>
                <a:hlinkClick r:id="rId5"/>
              </a:rPr>
              <a:t>https://www.udacity.com/course/how-to-use-git-and-github--ud775</a:t>
            </a:r>
            <a:endParaRPr lang="en-IE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E" sz="1200" i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E" b="1" dirty="0">
                <a:solidFill>
                  <a:schemeClr val="tx1"/>
                </a:solidFill>
              </a:rPr>
              <a:t>Another Course: </a:t>
            </a:r>
            <a:r>
              <a:rPr lang="en-IE" dirty="0">
                <a:solidFill>
                  <a:schemeClr val="tx1"/>
                </a:solidFill>
                <a:hlinkClick r:id="rId6"/>
              </a:rPr>
              <a:t>https://</a:t>
            </a:r>
            <a:r>
              <a:rPr lang="en-IE" dirty="0" smtClean="0">
                <a:solidFill>
                  <a:schemeClr val="tx1"/>
                </a:solidFill>
                <a:hlinkClick r:id="rId6"/>
              </a:rPr>
              <a:t>www.youtube.com/watch?v=r63f51ce84A&amp;list=PLGLfVvz_LVvQHO1PfyscjIPkNJjgHsLyH</a:t>
            </a:r>
            <a:endParaRPr lang="en-IE" dirty="0" smtClean="0">
              <a:solidFill>
                <a:schemeClr val="tx1"/>
              </a:solidFill>
            </a:endParaRPr>
          </a:p>
          <a:p>
            <a:endParaRPr lang="en-IE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E" b="1" dirty="0">
              <a:solidFill>
                <a:schemeClr val="tx1"/>
              </a:solidFill>
            </a:endParaRPr>
          </a:p>
        </p:txBody>
      </p:sp>
      <p:sp>
        <p:nvSpPr>
          <p:cNvPr id="21" name="Pentagon 20"/>
          <p:cNvSpPr/>
          <p:nvPr/>
        </p:nvSpPr>
        <p:spPr>
          <a:xfrm>
            <a:off x="6096000" y="4564008"/>
            <a:ext cx="5604164" cy="1731337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E" b="1" dirty="0" smtClean="0">
                <a:solidFill>
                  <a:schemeClr val="tx1"/>
                </a:solidFill>
              </a:rPr>
              <a:t>Try Basics Online: </a:t>
            </a:r>
            <a:r>
              <a:rPr lang="en-IE" dirty="0" smtClean="0">
                <a:solidFill>
                  <a:schemeClr val="tx1"/>
                </a:solidFill>
                <a:hlinkClick r:id="rId7"/>
              </a:rPr>
              <a:t>https</a:t>
            </a:r>
            <a:r>
              <a:rPr lang="en-IE" dirty="0">
                <a:solidFill>
                  <a:schemeClr val="tx1"/>
                </a:solidFill>
                <a:hlinkClick r:id="rId7"/>
              </a:rPr>
              <a:t>://try.github.io/levels/1/challenges/1</a:t>
            </a:r>
            <a:endParaRPr lang="en-IE" dirty="0">
              <a:solidFill>
                <a:schemeClr val="tx1"/>
              </a:solidFill>
            </a:endParaRPr>
          </a:p>
          <a:p>
            <a:endParaRPr lang="en-IE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E" b="1" dirty="0" smtClean="0">
                <a:solidFill>
                  <a:schemeClr val="tx1"/>
                </a:solidFill>
              </a:rPr>
              <a:t>Try More Online</a:t>
            </a:r>
            <a:r>
              <a:rPr lang="en-IE" b="1" dirty="0">
                <a:solidFill>
                  <a:schemeClr val="tx1"/>
                </a:solidFill>
              </a:rPr>
              <a:t>: </a:t>
            </a:r>
            <a:r>
              <a:rPr lang="en-IE" dirty="0">
                <a:solidFill>
                  <a:schemeClr val="tx1"/>
                </a:solidFill>
                <a:hlinkClick r:id="rId8"/>
              </a:rPr>
              <a:t>http://learngitbranching.js.org</a:t>
            </a:r>
            <a:r>
              <a:rPr lang="en-IE" dirty="0" smtClean="0">
                <a:solidFill>
                  <a:schemeClr val="tx1"/>
                </a:solidFill>
                <a:hlinkClick r:id="rId8"/>
              </a:rPr>
              <a:t>/</a:t>
            </a:r>
            <a:endParaRPr lang="en-IE" b="1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E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E" b="1" dirty="0" smtClean="0">
                <a:solidFill>
                  <a:schemeClr val="tx1"/>
                </a:solidFill>
              </a:rPr>
              <a:t>Online Books available on Safari also!!!!</a:t>
            </a:r>
            <a:endParaRPr lang="en-IE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10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61156" y="5729954"/>
            <a:ext cx="46828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 smtClean="0">
                <a:solidFill>
                  <a:srgbClr val="0070C0"/>
                </a:solidFill>
              </a:rPr>
              <a:t>Once upon a time there was Centralised VC….</a:t>
            </a:r>
            <a:endParaRPr lang="en-IE" sz="3200" b="1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67549" y="1243343"/>
            <a:ext cx="50250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3200" b="1" dirty="0" smtClean="0">
                <a:solidFill>
                  <a:srgbClr val="0070C0"/>
                </a:solidFill>
              </a:rPr>
              <a:t>But it had it’s limitations, so the Linux Gods intervened…</a:t>
            </a:r>
            <a:endParaRPr lang="en-IE" sz="3200" b="1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0062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128337" y="52136"/>
            <a:ext cx="11823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Version Control?</a:t>
            </a:r>
            <a:endParaRPr lang="en-IE" sz="4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337" y="689047"/>
            <a:ext cx="1182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-Centralised vs Distributed Repository-</a:t>
            </a:r>
            <a:endParaRPr lang="en-IE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0" y="1014317"/>
            <a:ext cx="12192000" cy="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0287" y="1409044"/>
            <a:ext cx="2749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E" b="1" dirty="0" smtClean="0">
                <a:solidFill>
                  <a:schemeClr val="bg1">
                    <a:lumMod val="50000"/>
                  </a:schemeClr>
                </a:solidFill>
              </a:rPr>
              <a:t>Centralised Repository</a:t>
            </a:r>
          </a:p>
          <a:p>
            <a:r>
              <a:rPr lang="en-IE" i="1" dirty="0" smtClean="0">
                <a:solidFill>
                  <a:schemeClr val="bg1">
                    <a:lumMod val="50000"/>
                  </a:schemeClr>
                </a:solidFill>
              </a:rPr>
              <a:t>-(</a:t>
            </a:r>
            <a:r>
              <a:rPr lang="en-IE" i="1" dirty="0" err="1" smtClean="0">
                <a:solidFill>
                  <a:schemeClr val="bg1">
                    <a:lumMod val="50000"/>
                  </a:schemeClr>
                </a:solidFill>
              </a:rPr>
              <a:t>SubVersion</a:t>
            </a:r>
            <a:r>
              <a:rPr lang="en-IE" i="1" dirty="0" smtClean="0">
                <a:solidFill>
                  <a:schemeClr val="bg1">
                    <a:lumMod val="50000"/>
                  </a:schemeClr>
                </a:solidFill>
              </a:rPr>
              <a:t>, etc.)</a:t>
            </a:r>
            <a:endParaRPr lang="en-IE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9005777" y="1363432"/>
            <a:ext cx="6525" cy="521875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09472" y="6189541"/>
            <a:ext cx="282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70C0"/>
                </a:solidFill>
              </a:defRPr>
            </a:lvl1pPr>
          </a:lstStyle>
          <a:p>
            <a:pPr algn="r"/>
            <a:r>
              <a:rPr lang="en-IE" dirty="0" smtClean="0">
                <a:solidFill>
                  <a:schemeClr val="tx1"/>
                </a:solidFill>
              </a:rPr>
              <a:t>2. </a:t>
            </a:r>
            <a:r>
              <a:rPr lang="en-IE" dirty="0" err="1" smtClean="0">
                <a:solidFill>
                  <a:schemeClr val="tx1"/>
                </a:solidFill>
              </a:rPr>
              <a:t>Distrubuted</a:t>
            </a:r>
            <a:r>
              <a:rPr lang="en-IE" dirty="0" smtClean="0">
                <a:solidFill>
                  <a:schemeClr val="tx1"/>
                </a:solidFill>
              </a:rPr>
              <a:t> Repository</a:t>
            </a:r>
            <a:endParaRPr lang="en-IE" dirty="0">
              <a:solidFill>
                <a:schemeClr val="tx1"/>
              </a:solidFill>
            </a:endParaRPr>
          </a:p>
          <a:p>
            <a:pPr algn="r"/>
            <a:r>
              <a:rPr lang="en-IE" b="0" i="1" dirty="0">
                <a:solidFill>
                  <a:schemeClr val="tx1"/>
                </a:solidFill>
              </a:rPr>
              <a:t>-</a:t>
            </a:r>
            <a:r>
              <a:rPr lang="en-IE" b="0" i="1" dirty="0" smtClean="0">
                <a:solidFill>
                  <a:schemeClr val="tx1"/>
                </a:solidFill>
              </a:rPr>
              <a:t>(Git)</a:t>
            </a:r>
            <a:endParaRPr lang="en-IE" b="0" i="1" dirty="0">
              <a:solidFill>
                <a:schemeClr val="tx1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369883" y="1809149"/>
            <a:ext cx="3865548" cy="2746034"/>
            <a:chOff x="459368" y="1808346"/>
            <a:chExt cx="3865548" cy="2746034"/>
          </a:xfrm>
        </p:grpSpPr>
        <p:grpSp>
          <p:nvGrpSpPr>
            <p:cNvPr id="3" name="Group 2"/>
            <p:cNvGrpSpPr/>
            <p:nvPr/>
          </p:nvGrpSpPr>
          <p:grpSpPr>
            <a:xfrm>
              <a:off x="3032784" y="1808346"/>
              <a:ext cx="805576" cy="657383"/>
              <a:chOff x="5262876" y="3001965"/>
              <a:chExt cx="1745082" cy="1163182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5262876" y="3001965"/>
                <a:ext cx="1745082" cy="1163182"/>
                <a:chOff x="8494071" y="2703591"/>
                <a:chExt cx="3488384" cy="2798352"/>
              </a:xfrm>
            </p:grpSpPr>
            <p:sp>
              <p:nvSpPr>
                <p:cNvPr id="20" name="Rounded Rectangle 19"/>
                <p:cNvSpPr/>
                <p:nvPr/>
              </p:nvSpPr>
              <p:spPr>
                <a:xfrm>
                  <a:off x="8494071" y="2703591"/>
                  <a:ext cx="3488384" cy="2519139"/>
                </a:xfrm>
                <a:prstGeom prst="roundRect">
                  <a:avLst>
                    <a:gd name="adj" fmla="val 228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65508" y="2771776"/>
                  <a:ext cx="3338199" cy="2213456"/>
                </a:xfrm>
                <a:prstGeom prst="rect">
                  <a:avLst/>
                </a:prstGeom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</p:pic>
            <p:sp>
              <p:nvSpPr>
                <p:cNvPr id="22" name="Rounded Rectangle 21"/>
                <p:cNvSpPr/>
                <p:nvPr/>
              </p:nvSpPr>
              <p:spPr>
                <a:xfrm>
                  <a:off x="8565511" y="2771775"/>
                  <a:ext cx="3338199" cy="221345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9655807" y="5222730"/>
                  <a:ext cx="1219200" cy="19791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9345993" y="5420642"/>
                  <a:ext cx="1833814" cy="813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pic>
              <p:nvPicPr>
                <p:cNvPr id="25" name="Picture 24"/>
                <p:cNvPicPr>
                  <a:picLocks noChangeAspect="1"/>
                </p:cNvPicPr>
                <p:nvPr>
                  <p:custDataLst>
                    <p:custData r:id="rId7"/>
                  </p:custDataLst>
                </p:nvPr>
              </p:nvPicPr>
              <p:blipFill>
                <a:blip r:embed="rId10" cstate="print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75107" y="5048449"/>
                  <a:ext cx="114300" cy="114300"/>
                </a:xfrm>
                <a:prstGeom prst="rect">
                  <a:avLst/>
                </a:prstGeom>
              </p:spPr>
            </p:pic>
          </p:grpSp>
          <p:pic>
            <p:nvPicPr>
              <p:cNvPr id="26" name="Picture 6" descr="http://www.spkaa.com/wp-content/uploads/2013/07/tortoisesvn-logo.gif"/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3296" y="3051105"/>
                <a:ext cx="1582980" cy="8454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3519340" y="2684179"/>
              <a:ext cx="805576" cy="657383"/>
              <a:chOff x="5262876" y="3001965"/>
              <a:chExt cx="1745082" cy="1163182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262876" y="3001965"/>
                <a:ext cx="1745082" cy="1163182"/>
                <a:chOff x="8494071" y="2703591"/>
                <a:chExt cx="3488384" cy="2798352"/>
              </a:xfrm>
            </p:grpSpPr>
            <p:sp>
              <p:nvSpPr>
                <p:cNvPr id="30" name="Rounded Rectangle 29"/>
                <p:cNvSpPr/>
                <p:nvPr/>
              </p:nvSpPr>
              <p:spPr>
                <a:xfrm>
                  <a:off x="8494071" y="2703591"/>
                  <a:ext cx="3488384" cy="2519139"/>
                </a:xfrm>
                <a:prstGeom prst="roundRect">
                  <a:avLst>
                    <a:gd name="adj" fmla="val 228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65508" y="2771776"/>
                  <a:ext cx="3338199" cy="2213456"/>
                </a:xfrm>
                <a:prstGeom prst="rect">
                  <a:avLst/>
                </a:prstGeom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</p:pic>
            <p:sp>
              <p:nvSpPr>
                <p:cNvPr id="32" name="Rounded Rectangle 31"/>
                <p:cNvSpPr/>
                <p:nvPr/>
              </p:nvSpPr>
              <p:spPr>
                <a:xfrm>
                  <a:off x="8565511" y="2771775"/>
                  <a:ext cx="3338199" cy="221345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9655807" y="5222730"/>
                  <a:ext cx="1219200" cy="19791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9345993" y="5420642"/>
                  <a:ext cx="1833814" cy="813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pic>
              <p:nvPicPr>
                <p:cNvPr id="35" name="Picture 34"/>
                <p:cNvPicPr>
                  <a:picLocks noChangeAspect="1"/>
                </p:cNvPicPr>
                <p:nvPr>
                  <p:custDataLst>
                    <p:custData r:id="rId6"/>
                  </p:custDataLst>
                </p:nvPr>
              </p:nvPicPr>
              <p:blipFill>
                <a:blip r:embed="rId10" cstate="print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75107" y="5048449"/>
                  <a:ext cx="114300" cy="114300"/>
                </a:xfrm>
                <a:prstGeom prst="rect">
                  <a:avLst/>
                </a:prstGeom>
              </p:spPr>
            </p:pic>
          </p:grpSp>
          <p:pic>
            <p:nvPicPr>
              <p:cNvPr id="29" name="Picture 6" descr="http://www.spkaa.com/wp-content/uploads/2013/07/tortoisesvn-logo.gif"/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3296" y="3051105"/>
                <a:ext cx="1582980" cy="8454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3049281" y="3583000"/>
              <a:ext cx="805576" cy="657383"/>
              <a:chOff x="5262876" y="3001965"/>
              <a:chExt cx="1745082" cy="1163182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5262876" y="3001965"/>
                <a:ext cx="1745082" cy="1163182"/>
                <a:chOff x="8494071" y="2703591"/>
                <a:chExt cx="3488384" cy="2798352"/>
              </a:xfrm>
            </p:grpSpPr>
            <p:sp>
              <p:nvSpPr>
                <p:cNvPr id="39" name="Rounded Rectangle 38"/>
                <p:cNvSpPr/>
                <p:nvPr/>
              </p:nvSpPr>
              <p:spPr>
                <a:xfrm>
                  <a:off x="8494071" y="2703591"/>
                  <a:ext cx="3488384" cy="2519139"/>
                </a:xfrm>
                <a:prstGeom prst="roundRect">
                  <a:avLst>
                    <a:gd name="adj" fmla="val 2284"/>
                  </a:avLst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65508" y="2771776"/>
                  <a:ext cx="3338199" cy="2213456"/>
                </a:xfrm>
                <a:prstGeom prst="rect">
                  <a:avLst/>
                </a:prstGeom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</p:pic>
            <p:sp>
              <p:nvSpPr>
                <p:cNvPr id="41" name="Rounded Rectangle 40"/>
                <p:cNvSpPr/>
                <p:nvPr/>
              </p:nvSpPr>
              <p:spPr>
                <a:xfrm>
                  <a:off x="8565511" y="2771775"/>
                  <a:ext cx="3338199" cy="221345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9655807" y="5222730"/>
                  <a:ext cx="1219200" cy="19791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9345993" y="5420642"/>
                  <a:ext cx="1833814" cy="813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pic>
              <p:nvPicPr>
                <p:cNvPr id="44" name="Picture 43"/>
                <p:cNvPicPr>
                  <a:picLocks noChangeAspect="1"/>
                </p:cNvPicPr>
                <p:nvPr>
                  <p:custDataLst>
                    <p:custData r:id="rId5"/>
                  </p:custDataLst>
                </p:nvPr>
              </p:nvPicPr>
              <p:blipFill>
                <a:blip r:embed="rId10" cstate="print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75107" y="5048449"/>
                  <a:ext cx="114300" cy="114300"/>
                </a:xfrm>
                <a:prstGeom prst="rect">
                  <a:avLst/>
                </a:prstGeom>
              </p:spPr>
            </p:pic>
          </p:grpSp>
          <p:pic>
            <p:nvPicPr>
              <p:cNvPr id="38" name="Picture 6" descr="http://www.spkaa.com/wp-content/uploads/2013/07/tortoisesvn-logo.gif"/>
              <p:cNvPicPr>
                <a:picLocks noChangeAspect="1" noChangeArrowheads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3296" y="3051105"/>
                <a:ext cx="1582980" cy="8454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5" name="Picture 2" descr="C:\Users\t-dantay\Documents\Placeholders\lock.png"/>
            <p:cNvPicPr>
              <a:picLocks noChangeAspect="1" noChangeArrowheads="1"/>
            </p:cNvPicPr>
            <p:nvPr>
              <p:custDataLst>
                <p:custData r:id="rId4"/>
              </p:custDataLst>
            </p:nvPr>
          </p:nvPicPr>
          <p:blipFill>
            <a:blip r:embed="rId1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0253" y="4147274"/>
              <a:ext cx="310175" cy="407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http://www.ubuntu-pomoc.org/wp-content/uploads/8469610561_79347bc648_z.jpg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368" y="2218722"/>
              <a:ext cx="2074209" cy="1776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6" name="Straight Arrow Connector 45"/>
            <p:cNvCxnSpPr/>
            <p:nvPr/>
          </p:nvCxnSpPr>
          <p:spPr>
            <a:xfrm>
              <a:off x="2460347" y="3696598"/>
              <a:ext cx="587247" cy="178008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 flipV="1">
              <a:off x="2437877" y="3837528"/>
              <a:ext cx="537866" cy="185007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7" name="Group 2066"/>
          <p:cNvGrpSpPr/>
          <p:nvPr/>
        </p:nvGrpSpPr>
        <p:grpSpPr>
          <a:xfrm>
            <a:off x="4634367" y="3190571"/>
            <a:ext cx="4340948" cy="2893840"/>
            <a:chOff x="4724607" y="3046012"/>
            <a:chExt cx="4340948" cy="2893840"/>
          </a:xfrm>
        </p:grpSpPr>
        <p:grpSp>
          <p:nvGrpSpPr>
            <p:cNvPr id="53" name="Group 52"/>
            <p:cNvGrpSpPr/>
            <p:nvPr/>
          </p:nvGrpSpPr>
          <p:grpSpPr>
            <a:xfrm>
              <a:off x="5439666" y="3545914"/>
              <a:ext cx="805576" cy="657383"/>
              <a:chOff x="7250279" y="3112361"/>
              <a:chExt cx="805576" cy="657383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7250279" y="3112361"/>
                <a:ext cx="805576" cy="657383"/>
                <a:chOff x="8494071" y="2703591"/>
                <a:chExt cx="3488384" cy="2798352"/>
              </a:xfrm>
            </p:grpSpPr>
            <p:sp>
              <p:nvSpPr>
                <p:cNvPr id="57" name="Rounded Rectangle 56"/>
                <p:cNvSpPr/>
                <p:nvPr/>
              </p:nvSpPr>
              <p:spPr>
                <a:xfrm>
                  <a:off x="8494071" y="2703591"/>
                  <a:ext cx="3488384" cy="2519139"/>
                </a:xfrm>
                <a:prstGeom prst="roundRect">
                  <a:avLst>
                    <a:gd name="adj" fmla="val 2284"/>
                  </a:avLst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65508" y="2771776"/>
                  <a:ext cx="3338199" cy="2213456"/>
                </a:xfrm>
                <a:prstGeom prst="rect">
                  <a:avLst/>
                </a:prstGeom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</p:pic>
            <p:sp>
              <p:nvSpPr>
                <p:cNvPr id="59" name="Rounded Rectangle 58"/>
                <p:cNvSpPr/>
                <p:nvPr/>
              </p:nvSpPr>
              <p:spPr>
                <a:xfrm>
                  <a:off x="8565511" y="2771775"/>
                  <a:ext cx="3338199" cy="221345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9655807" y="5222730"/>
                  <a:ext cx="1219200" cy="19791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9345993" y="5420642"/>
                  <a:ext cx="1833814" cy="813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pic>
              <p:nvPicPr>
                <p:cNvPr id="62" name="Picture 61"/>
                <p:cNvPicPr>
                  <a:picLocks noChangeAspect="1"/>
                </p:cNvPicPr>
                <p:nvPr>
                  <p:custDataLst>
                    <p:custData r:id="rId3"/>
                  </p:custDataLst>
                </p:nvPr>
              </p:nvPicPr>
              <p:blipFill>
                <a:blip r:embed="rId10" cstate="print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75107" y="5048449"/>
                  <a:ext cx="114300" cy="114300"/>
                </a:xfrm>
                <a:prstGeom prst="rect">
                  <a:avLst/>
                </a:prstGeom>
              </p:spPr>
            </p:pic>
          </p:grpSp>
          <p:pic>
            <p:nvPicPr>
              <p:cNvPr id="63" name="Picture 2" descr="https://ih0.redbubble.net/image.317378588.4081/sticker,420x460-pad,420x460,f8f8f8.jpg"/>
              <p:cNvPicPr>
                <a:picLocks noChangeAspect="1" noChangeArrowheads="1"/>
              </p:cNvPicPr>
              <p:nvPr/>
            </p:nvPicPr>
            <p:blipFill>
              <a:blip r:embed="rId14" cstate="print">
                <a:clrChange>
                  <a:clrFrom>
                    <a:srgbClr val="F8F8F8"/>
                  </a:clrFrom>
                  <a:clrTo>
                    <a:srgbClr val="F8F8F8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6311" y="3159357"/>
                <a:ext cx="460040" cy="5038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4982719" y="4342399"/>
              <a:ext cx="805576" cy="657383"/>
              <a:chOff x="7250279" y="3112361"/>
              <a:chExt cx="805576" cy="657383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7250279" y="3112361"/>
                <a:ext cx="805576" cy="657383"/>
                <a:chOff x="8494071" y="2703591"/>
                <a:chExt cx="3488384" cy="2798352"/>
              </a:xfrm>
            </p:grpSpPr>
            <p:sp>
              <p:nvSpPr>
                <p:cNvPr id="86" name="Rounded Rectangle 85"/>
                <p:cNvSpPr/>
                <p:nvPr/>
              </p:nvSpPr>
              <p:spPr>
                <a:xfrm>
                  <a:off x="8494071" y="2703591"/>
                  <a:ext cx="3488384" cy="2519139"/>
                </a:xfrm>
                <a:prstGeom prst="roundRect">
                  <a:avLst>
                    <a:gd name="adj" fmla="val 2284"/>
                  </a:avLst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pic>
              <p:nvPicPr>
                <p:cNvPr id="87" name="Picture 86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65508" y="2771776"/>
                  <a:ext cx="3338199" cy="2213456"/>
                </a:xfrm>
                <a:prstGeom prst="rect">
                  <a:avLst/>
                </a:prstGeom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</p:pic>
            <p:sp>
              <p:nvSpPr>
                <p:cNvPr id="88" name="Rounded Rectangle 87"/>
                <p:cNvSpPr/>
                <p:nvPr/>
              </p:nvSpPr>
              <p:spPr>
                <a:xfrm>
                  <a:off x="8565511" y="2771775"/>
                  <a:ext cx="3338199" cy="221345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9655807" y="5222730"/>
                  <a:ext cx="1219200" cy="19791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9345993" y="5420642"/>
                  <a:ext cx="1833814" cy="813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pic>
              <p:nvPicPr>
                <p:cNvPr id="91" name="Picture 90"/>
                <p:cNvPicPr>
                  <a:picLocks noChangeAspect="1"/>
                </p:cNvPicPr>
                <p:nvPr>
                  <p:custDataLst>
                    <p:custData r:id="rId2"/>
                  </p:custDataLst>
                </p:nvPr>
              </p:nvPicPr>
              <p:blipFill>
                <a:blip r:embed="rId10" cstate="print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75107" y="5048449"/>
                  <a:ext cx="114300" cy="114300"/>
                </a:xfrm>
                <a:prstGeom prst="rect">
                  <a:avLst/>
                </a:prstGeom>
              </p:spPr>
            </p:pic>
          </p:grpSp>
          <p:pic>
            <p:nvPicPr>
              <p:cNvPr id="85" name="Picture 2" descr="https://ih0.redbubble.net/image.317378588.4081/sticker,420x460-pad,420x460,f8f8f8.jpg"/>
              <p:cNvPicPr>
                <a:picLocks noChangeAspect="1" noChangeArrowheads="1"/>
              </p:cNvPicPr>
              <p:nvPr/>
            </p:nvPicPr>
            <p:blipFill>
              <a:blip r:embed="rId14" cstate="print">
                <a:clrChange>
                  <a:clrFrom>
                    <a:srgbClr val="F8F8F8"/>
                  </a:clrFrom>
                  <a:clrTo>
                    <a:srgbClr val="F8F8F8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6311" y="3159357"/>
                <a:ext cx="460040" cy="5038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2" name="Group 91"/>
            <p:cNvGrpSpPr/>
            <p:nvPr/>
          </p:nvGrpSpPr>
          <p:grpSpPr>
            <a:xfrm>
              <a:off x="5456163" y="5282469"/>
              <a:ext cx="805576" cy="657383"/>
              <a:chOff x="7250279" y="3112361"/>
              <a:chExt cx="805576" cy="657383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7250279" y="3112361"/>
                <a:ext cx="805576" cy="657383"/>
                <a:chOff x="8494071" y="2703591"/>
                <a:chExt cx="3488384" cy="2798352"/>
              </a:xfrm>
            </p:grpSpPr>
            <p:sp>
              <p:nvSpPr>
                <p:cNvPr id="95" name="Rounded Rectangle 94"/>
                <p:cNvSpPr/>
                <p:nvPr/>
              </p:nvSpPr>
              <p:spPr>
                <a:xfrm>
                  <a:off x="8494071" y="2703591"/>
                  <a:ext cx="3488384" cy="2519139"/>
                </a:xfrm>
                <a:prstGeom prst="roundRect">
                  <a:avLst>
                    <a:gd name="adj" fmla="val 2284"/>
                  </a:avLst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pic>
              <p:nvPicPr>
                <p:cNvPr id="96" name="Picture 95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65508" y="2771776"/>
                  <a:ext cx="3338199" cy="2213456"/>
                </a:xfrm>
                <a:prstGeom prst="rect">
                  <a:avLst/>
                </a:prstGeom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</p:pic>
            <p:sp>
              <p:nvSpPr>
                <p:cNvPr id="97" name="Rounded Rectangle 96"/>
                <p:cNvSpPr/>
                <p:nvPr/>
              </p:nvSpPr>
              <p:spPr>
                <a:xfrm>
                  <a:off x="8565511" y="2771775"/>
                  <a:ext cx="3338199" cy="221345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9655807" y="5222730"/>
                  <a:ext cx="1219200" cy="19791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9345993" y="5420642"/>
                  <a:ext cx="1833814" cy="813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pic>
              <p:nvPicPr>
                <p:cNvPr id="100" name="Picture 99"/>
                <p:cNvPicPr>
                  <a:picLocks noChangeAspect="1"/>
                </p:cNvPicPr>
                <p:nvPr>
                  <p:custDataLst>
                    <p:custData r:id="rId1"/>
                  </p:custDataLst>
                </p:nvPr>
              </p:nvPicPr>
              <p:blipFill>
                <a:blip r:embed="rId10" cstate="print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75107" y="5048449"/>
                  <a:ext cx="114300" cy="114300"/>
                </a:xfrm>
                <a:prstGeom prst="rect">
                  <a:avLst/>
                </a:prstGeom>
              </p:spPr>
            </p:pic>
          </p:grpSp>
          <p:pic>
            <p:nvPicPr>
              <p:cNvPr id="94" name="Picture 2" descr="https://ih0.redbubble.net/image.317378588.4081/sticker,420x460-pad,420x460,f8f8f8.jpg"/>
              <p:cNvPicPr>
                <a:picLocks noChangeAspect="1" noChangeArrowheads="1"/>
              </p:cNvPicPr>
              <p:nvPr/>
            </p:nvPicPr>
            <p:blipFill>
              <a:blip r:embed="rId14" cstate="print">
                <a:clrChange>
                  <a:clrFrom>
                    <a:srgbClr val="F8F8F8"/>
                  </a:clrFrom>
                  <a:clrTo>
                    <a:srgbClr val="F8F8F8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6311" y="3159357"/>
                <a:ext cx="460040" cy="5038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4" name="Picture 6" descr="Database Active icon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9477" y="3240894"/>
              <a:ext cx="448306" cy="448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6" descr="Database Active icon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607" y="4081912"/>
              <a:ext cx="448306" cy="448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6" descr="Database Active icon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8227" y="5051088"/>
              <a:ext cx="448306" cy="448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6" descr="Database Active icon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3574" y="3813866"/>
              <a:ext cx="1541383" cy="1541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4" descr="https://assets-cdn.github.com/images/modules/logos_page/Octocat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1087" y="3599821"/>
              <a:ext cx="914468" cy="760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http://vectorlogo4u.com/wp-content/uploads/2016/09/bitbucket-vector-logo.pn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27" t="15921" r="36096" b="16454"/>
            <a:stretch/>
          </p:blipFill>
          <p:spPr bwMode="auto">
            <a:xfrm>
              <a:off x="7522573" y="3046012"/>
              <a:ext cx="695185" cy="779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9" name="Straight Connector 108"/>
            <p:cNvCxnSpPr/>
            <p:nvPr/>
          </p:nvCxnSpPr>
          <p:spPr>
            <a:xfrm flipH="1">
              <a:off x="8125910" y="3100290"/>
              <a:ext cx="286560" cy="10147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>
              <a:off x="6408067" y="3896150"/>
              <a:ext cx="587247" cy="17800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H="1" flipV="1">
              <a:off x="6385597" y="4037080"/>
              <a:ext cx="537866" cy="18500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 flipV="1">
              <a:off x="5991950" y="4533682"/>
              <a:ext cx="925912" cy="1939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 flipH="1">
              <a:off x="5991951" y="4697330"/>
              <a:ext cx="909629" cy="828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 rot="18538875">
              <a:off x="6379645" y="5152669"/>
              <a:ext cx="587247" cy="17800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flipH="1">
              <a:off x="6530221" y="5218326"/>
              <a:ext cx="466738" cy="30758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66" name="Picture 206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630" y="1821332"/>
            <a:ext cx="2411106" cy="34539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78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7" grpId="0"/>
      <p:bldP spid="17" grpId="1"/>
      <p:bldP spid="8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062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128337" y="52136"/>
            <a:ext cx="11823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Flow of a Git Repo</a:t>
            </a:r>
            <a:endParaRPr lang="en-IE" sz="4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337" y="689047"/>
            <a:ext cx="1182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-A basic Git Project Walkthrough-</a:t>
            </a:r>
            <a:endParaRPr lang="en-IE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0" y="1014317"/>
            <a:ext cx="12192000" cy="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0" y="3270901"/>
            <a:ext cx="12029527" cy="1598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828459" y="3718918"/>
            <a:ext cx="2137793" cy="2351908"/>
            <a:chOff x="828459" y="3718918"/>
            <a:chExt cx="2137793" cy="2351908"/>
          </a:xfrm>
        </p:grpSpPr>
        <p:grpSp>
          <p:nvGrpSpPr>
            <p:cNvPr id="51" name="Group 50"/>
            <p:cNvGrpSpPr/>
            <p:nvPr/>
          </p:nvGrpSpPr>
          <p:grpSpPr>
            <a:xfrm>
              <a:off x="828459" y="3718918"/>
              <a:ext cx="2137793" cy="1827530"/>
              <a:chOff x="828459" y="4462828"/>
              <a:chExt cx="2137793" cy="1827530"/>
            </a:xfrm>
          </p:grpSpPr>
          <p:sp>
            <p:nvSpPr>
              <p:cNvPr id="122" name="Rounded Rectangle 121"/>
              <p:cNvSpPr/>
              <p:nvPr/>
            </p:nvSpPr>
            <p:spPr>
              <a:xfrm>
                <a:off x="828459" y="4462828"/>
                <a:ext cx="2137793" cy="520618"/>
              </a:xfrm>
              <a:prstGeom prst="roundRect">
                <a:avLst/>
              </a:prstGeom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E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Create Files  </a:t>
                </a:r>
                <a:endParaRPr lang="en-IE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7" name="Rounded Rectangle 126"/>
              <p:cNvSpPr/>
              <p:nvPr/>
            </p:nvSpPr>
            <p:spPr>
              <a:xfrm>
                <a:off x="828459" y="5769740"/>
                <a:ext cx="2137793" cy="520618"/>
              </a:xfrm>
              <a:prstGeom prst="roundRect">
                <a:avLst/>
              </a:prstGeom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E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Create Folders  </a:t>
                </a:r>
                <a:endParaRPr lang="en-IE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9" name="Rounded Rectangle 128"/>
              <p:cNvSpPr/>
              <p:nvPr/>
            </p:nvSpPr>
            <p:spPr>
              <a:xfrm>
                <a:off x="828459" y="5134892"/>
                <a:ext cx="2137793" cy="520618"/>
              </a:xfrm>
              <a:prstGeom prst="roundRect">
                <a:avLst/>
              </a:prstGeom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E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Edit Files  </a:t>
                </a:r>
                <a:endParaRPr lang="en-IE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33" name="Pentagon 32"/>
            <p:cNvSpPr/>
            <p:nvPr/>
          </p:nvSpPr>
          <p:spPr>
            <a:xfrm>
              <a:off x="1027048" y="5617095"/>
              <a:ext cx="1683816" cy="453731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1. Repo Edited</a:t>
              </a:r>
              <a:endParaRPr lang="en-IE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356943" y="3514751"/>
            <a:ext cx="3563592" cy="2605220"/>
            <a:chOff x="3356943" y="3514751"/>
            <a:chExt cx="3563592" cy="2605220"/>
          </a:xfrm>
        </p:grpSpPr>
        <p:grpSp>
          <p:nvGrpSpPr>
            <p:cNvPr id="49" name="Group 48"/>
            <p:cNvGrpSpPr/>
            <p:nvPr/>
          </p:nvGrpSpPr>
          <p:grpSpPr>
            <a:xfrm>
              <a:off x="4414401" y="3514751"/>
              <a:ext cx="2506134" cy="2167466"/>
              <a:chOff x="4414401" y="4258661"/>
              <a:chExt cx="2506134" cy="2167466"/>
            </a:xfrm>
          </p:grpSpPr>
          <p:sp>
            <p:nvSpPr>
              <p:cNvPr id="48" name="Rounded Rectangle 47"/>
              <p:cNvSpPr/>
              <p:nvPr/>
            </p:nvSpPr>
            <p:spPr>
              <a:xfrm>
                <a:off x="4414401" y="4258661"/>
                <a:ext cx="2506134" cy="2167466"/>
              </a:xfrm>
              <a:prstGeom prst="roundRect">
                <a:avLst>
                  <a:gd name="adj" fmla="val 6771"/>
                </a:avLst>
              </a:prstGeom>
              <a:solidFill>
                <a:srgbClr val="0070C0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4551080" y="4412236"/>
                <a:ext cx="2137793" cy="52061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E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$: git add ___</a:t>
                </a:r>
                <a:endParaRPr lang="en-IE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551079" y="5082085"/>
                <a:ext cx="2137793" cy="52061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E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$: git add .</a:t>
                </a:r>
                <a:endParaRPr lang="en-IE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551079" y="5751934"/>
                <a:ext cx="2261169" cy="52061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E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$: git add --all</a:t>
                </a:r>
                <a:endParaRPr lang="en-IE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47" name="Right Arrow 46"/>
            <p:cNvSpPr/>
            <p:nvPr/>
          </p:nvSpPr>
          <p:spPr>
            <a:xfrm>
              <a:off x="3356943" y="4070235"/>
              <a:ext cx="758719" cy="1157681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34" name="Pentagon 33"/>
            <p:cNvSpPr/>
            <p:nvPr/>
          </p:nvSpPr>
          <p:spPr>
            <a:xfrm>
              <a:off x="4551080" y="5666240"/>
              <a:ext cx="2137792" cy="453731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2. Changes Stored</a:t>
              </a:r>
              <a:endParaRPr lang="en-IE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152197" y="2864831"/>
            <a:ext cx="4110843" cy="2383036"/>
            <a:chOff x="7152197" y="2864831"/>
            <a:chExt cx="4110843" cy="2383036"/>
          </a:xfrm>
        </p:grpSpPr>
        <p:grpSp>
          <p:nvGrpSpPr>
            <p:cNvPr id="2048" name="Group 2047"/>
            <p:cNvGrpSpPr/>
            <p:nvPr/>
          </p:nvGrpSpPr>
          <p:grpSpPr>
            <a:xfrm>
              <a:off x="8250865" y="2864831"/>
              <a:ext cx="3012175" cy="1576606"/>
              <a:chOff x="8250865" y="3608741"/>
              <a:chExt cx="3012175" cy="1576606"/>
            </a:xfrm>
          </p:grpSpPr>
          <p:sp>
            <p:nvSpPr>
              <p:cNvPr id="112" name="Oval 111"/>
              <p:cNvSpPr/>
              <p:nvPr/>
            </p:nvSpPr>
            <p:spPr>
              <a:xfrm>
                <a:off x="9370994" y="3608741"/>
                <a:ext cx="839413" cy="829327"/>
              </a:xfrm>
              <a:prstGeom prst="ellipse">
                <a:avLst/>
              </a:prstGeom>
              <a:solidFill>
                <a:srgbClr val="0070C0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8250865" y="4664729"/>
                <a:ext cx="3012175" cy="52061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E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$: git commit –m “___”</a:t>
                </a:r>
                <a:endParaRPr lang="en-IE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130" name="Right Arrow 129"/>
            <p:cNvSpPr/>
            <p:nvPr/>
          </p:nvSpPr>
          <p:spPr>
            <a:xfrm>
              <a:off x="7152197" y="4090186"/>
              <a:ext cx="758719" cy="1157681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35" name="Pentagon 34"/>
            <p:cNvSpPr/>
            <p:nvPr/>
          </p:nvSpPr>
          <p:spPr>
            <a:xfrm>
              <a:off x="8599828" y="4794136"/>
              <a:ext cx="2314248" cy="453731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b="1" dirty="0" smtClean="0">
                  <a:solidFill>
                    <a:srgbClr val="0070C0"/>
                  </a:solidFill>
                </a:rPr>
                <a:t>3. Changes Confirmed</a:t>
              </a:r>
              <a:endParaRPr lang="en-IE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31316" y="2253079"/>
            <a:ext cx="3000795" cy="2702104"/>
            <a:chOff x="4063259" y="1473786"/>
            <a:chExt cx="3000795" cy="2702104"/>
          </a:xfrm>
        </p:grpSpPr>
        <p:sp>
          <p:nvSpPr>
            <p:cNvPr id="117" name="TextBox 116"/>
            <p:cNvSpPr txBox="1"/>
            <p:nvPr/>
          </p:nvSpPr>
          <p:spPr>
            <a:xfrm>
              <a:off x="4551248" y="1473786"/>
              <a:ext cx="5997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6000" b="1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endParaRPr lang="en-IE" sz="6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063259" y="1835370"/>
              <a:ext cx="3000795" cy="2340520"/>
              <a:chOff x="4063259" y="1835370"/>
              <a:chExt cx="3000795" cy="2340520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4063428" y="1835370"/>
                <a:ext cx="3000626" cy="1730879"/>
                <a:chOff x="4063428" y="1835370"/>
                <a:chExt cx="3000626" cy="1730879"/>
              </a:xfrm>
            </p:grpSpPr>
            <p:sp>
              <p:nvSpPr>
                <p:cNvPr id="14" name="Rectangle 13"/>
                <p:cNvSpPr/>
                <p:nvPr/>
              </p:nvSpPr>
              <p:spPr>
                <a:xfrm>
                  <a:off x="4063428" y="3045631"/>
                  <a:ext cx="3000626" cy="520618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E" dirty="0" smtClean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$: git </a:t>
                  </a:r>
                  <a:r>
                    <a:rPr lang="en-IE" dirty="0" err="1" smtClean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init</a:t>
                  </a:r>
                  <a:endParaRPr lang="en-IE" dirty="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grpSp>
              <p:nvGrpSpPr>
                <p:cNvPr id="54" name="Group 53"/>
                <p:cNvGrpSpPr/>
                <p:nvPr/>
              </p:nvGrpSpPr>
              <p:grpSpPr>
                <a:xfrm>
                  <a:off x="4837136" y="1835370"/>
                  <a:ext cx="1202716" cy="1035798"/>
                  <a:chOff x="4837136" y="1835370"/>
                  <a:chExt cx="1202716" cy="1035798"/>
                </a:xfrm>
              </p:grpSpPr>
              <p:sp>
                <p:nvSpPr>
                  <p:cNvPr id="102" name="Oval 101"/>
                  <p:cNvSpPr/>
                  <p:nvPr/>
                </p:nvSpPr>
                <p:spPr>
                  <a:xfrm>
                    <a:off x="5200439" y="2041841"/>
                    <a:ext cx="839413" cy="829327"/>
                  </a:xfrm>
                  <a:prstGeom prst="ellipse">
                    <a:avLst/>
                  </a:prstGeom>
                  <a:solidFill>
                    <a:srgbClr val="0070C0"/>
                  </a:solidFill>
                  <a:ln w="3810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E"/>
                  </a:p>
                </p:txBody>
              </p:sp>
              <p:pic>
                <p:nvPicPr>
                  <p:cNvPr id="116" name="Picture 2" descr="C:\Users\t-dantay\Documents\First24\folderopen1.png"/>
                  <p:cNvPicPr>
                    <a:picLocks noChangeAspect="1" noChangeArrowheads="1"/>
                  </p:cNvPicPr>
                  <p:nvPr>
                    <p:custDataLst>
                      <p:custData r:id="rId1"/>
                    </p:custDataLst>
                  </p:nvPr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3865" r="33389"/>
                  <a:stretch/>
                </p:blipFill>
                <p:spPr bwMode="auto">
                  <a:xfrm>
                    <a:off x="4837136" y="1835370"/>
                    <a:ext cx="726605" cy="5579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36" name="Rectangle 35"/>
              <p:cNvSpPr/>
              <p:nvPr/>
            </p:nvSpPr>
            <p:spPr>
              <a:xfrm>
                <a:off x="4063259" y="3655272"/>
                <a:ext cx="3000795" cy="52061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E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$: git clone origin …</a:t>
                </a:r>
                <a:endParaRPr lang="en-IE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340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sosceles Triangle 50"/>
          <p:cNvSpPr/>
          <p:nvPr/>
        </p:nvSpPr>
        <p:spPr>
          <a:xfrm rot="16200000">
            <a:off x="2155459" y="2283331"/>
            <a:ext cx="2091792" cy="1800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0" name="Line Callout 1 49"/>
          <p:cNvSpPr/>
          <p:nvPr/>
        </p:nvSpPr>
        <p:spPr>
          <a:xfrm>
            <a:off x="4102768" y="1323475"/>
            <a:ext cx="7848600" cy="5243928"/>
          </a:xfrm>
          <a:prstGeom prst="borderCallout1">
            <a:avLst>
              <a:gd name="adj1" fmla="val 21428"/>
              <a:gd name="adj2" fmla="val 109"/>
              <a:gd name="adj3" fmla="val 21422"/>
              <a:gd name="adj4" fmla="val 277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0062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128337" y="52136"/>
            <a:ext cx="11823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Directory Structure</a:t>
            </a:r>
            <a:endParaRPr lang="en-IE" sz="4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337" y="689047"/>
            <a:ext cx="1182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-.git folder, .</a:t>
            </a:r>
            <a:r>
              <a:rPr lang="en-IE" dirty="0" err="1" smtClean="0"/>
              <a:t>gitignore</a:t>
            </a:r>
            <a:r>
              <a:rPr lang="en-IE" dirty="0" smtClean="0"/>
              <a:t>, and commit pointers-</a:t>
            </a:r>
            <a:endParaRPr lang="en-IE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0" y="1014317"/>
            <a:ext cx="12192000" cy="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nip Single Corner Rectangle 9"/>
          <p:cNvSpPr/>
          <p:nvPr/>
        </p:nvSpPr>
        <p:spPr>
          <a:xfrm>
            <a:off x="4538515" y="5404759"/>
            <a:ext cx="1669559" cy="520618"/>
          </a:xfrm>
          <a:prstGeom prst="snip1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IE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gitignore</a:t>
            </a:r>
            <a:endParaRPr lang="en-IE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1323" y="5203403"/>
            <a:ext cx="1456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5400" b="1" spc="50" dirty="0" smtClean="0">
                <a:ln w="12700" cmpd="sng">
                  <a:solidFill>
                    <a:sysClr val="windowText" lastClr="000000"/>
                  </a:solidFill>
                  <a:prstDash val="solid"/>
                </a:ln>
                <a:solidFill>
                  <a:schemeClr val="bg2">
                    <a:lumMod val="9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-&amp;-</a:t>
            </a:r>
            <a:endParaRPr lang="en-IE" sz="5400" b="1" spc="50" dirty="0">
              <a:ln w="12700" cmpd="sng">
                <a:solidFill>
                  <a:sysClr val="windowText" lastClr="000000"/>
                </a:solidFill>
                <a:prstDash val="solid"/>
              </a:ln>
              <a:solidFill>
                <a:schemeClr val="bg2">
                  <a:lumMod val="9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995346" y="5113131"/>
            <a:ext cx="2007212" cy="980345"/>
            <a:chOff x="6765515" y="5269541"/>
            <a:chExt cx="2007212" cy="980345"/>
          </a:xfrm>
        </p:grpSpPr>
        <p:grpSp>
          <p:nvGrpSpPr>
            <p:cNvPr id="3" name="Group 2"/>
            <p:cNvGrpSpPr/>
            <p:nvPr/>
          </p:nvGrpSpPr>
          <p:grpSpPr>
            <a:xfrm>
              <a:off x="6765515" y="5269541"/>
              <a:ext cx="2007212" cy="980345"/>
              <a:chOff x="1758672" y="2430379"/>
              <a:chExt cx="5775158" cy="2817343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502568" y="2430379"/>
                <a:ext cx="2979821" cy="251555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2" name="Rectangle 1"/>
              <p:cNvSpPr/>
              <p:nvPr/>
            </p:nvSpPr>
            <p:spPr>
              <a:xfrm rot="1968417">
                <a:off x="1758672" y="2731053"/>
                <a:ext cx="5775158" cy="251666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57150">
                <a:solidFill>
                  <a:schemeClr val="tx1"/>
                </a:solidFill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  <p:sp>
          <p:nvSpPr>
            <p:cNvPr id="14" name="Snip Single Corner Rectangle 13"/>
            <p:cNvSpPr/>
            <p:nvPr/>
          </p:nvSpPr>
          <p:spPr>
            <a:xfrm>
              <a:off x="7186320" y="5561169"/>
              <a:ext cx="1086853" cy="520618"/>
            </a:xfrm>
            <a:prstGeom prst="snip1Rect">
              <a:avLst/>
            </a:prstGeom>
            <a:noFill/>
            <a:ln w="19050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E" b="1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.git</a:t>
              </a:r>
              <a:endParaRPr lang="en-IE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037330" y="1988717"/>
            <a:ext cx="2007212" cy="980345"/>
            <a:chOff x="6765515" y="5269541"/>
            <a:chExt cx="2007212" cy="980345"/>
          </a:xfrm>
        </p:grpSpPr>
        <p:grpSp>
          <p:nvGrpSpPr>
            <p:cNvPr id="17" name="Group 16"/>
            <p:cNvGrpSpPr/>
            <p:nvPr/>
          </p:nvGrpSpPr>
          <p:grpSpPr>
            <a:xfrm>
              <a:off x="6765515" y="5269541"/>
              <a:ext cx="2007212" cy="980345"/>
              <a:chOff x="1758672" y="2430379"/>
              <a:chExt cx="5775158" cy="2817343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2502568" y="2430379"/>
                <a:ext cx="2979821" cy="251555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20" name="Rectangle 19"/>
              <p:cNvSpPr/>
              <p:nvPr/>
            </p:nvSpPr>
            <p:spPr>
              <a:xfrm rot="1968417">
                <a:off x="1758672" y="2731053"/>
                <a:ext cx="5775158" cy="2516669"/>
              </a:xfrm>
              <a:prstGeom prst="rect">
                <a:avLst/>
              </a:prstGeom>
              <a:solidFill>
                <a:srgbClr val="C00000"/>
              </a:solidFill>
              <a:ln w="57150">
                <a:solidFill>
                  <a:schemeClr val="tx1"/>
                </a:solidFill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  <p:sp>
          <p:nvSpPr>
            <p:cNvPr id="18" name="Snip Single Corner Rectangle 17"/>
            <p:cNvSpPr/>
            <p:nvPr/>
          </p:nvSpPr>
          <p:spPr>
            <a:xfrm>
              <a:off x="7246704" y="5538640"/>
              <a:ext cx="1086853" cy="520618"/>
            </a:xfrm>
            <a:prstGeom prst="snip1Rect">
              <a:avLst/>
            </a:prstGeom>
            <a:noFill/>
            <a:ln w="19050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E" b="1" i="1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BRANCHHEADS</a:t>
              </a:r>
              <a:endParaRPr lang="en-IE" b="1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996041" y="3315650"/>
            <a:ext cx="2007212" cy="980345"/>
            <a:chOff x="6765515" y="5269541"/>
            <a:chExt cx="2007212" cy="980345"/>
          </a:xfrm>
        </p:grpSpPr>
        <p:grpSp>
          <p:nvGrpSpPr>
            <p:cNvPr id="22" name="Group 21"/>
            <p:cNvGrpSpPr/>
            <p:nvPr/>
          </p:nvGrpSpPr>
          <p:grpSpPr>
            <a:xfrm>
              <a:off x="6765515" y="5269541"/>
              <a:ext cx="2007212" cy="980345"/>
              <a:chOff x="1758672" y="2430379"/>
              <a:chExt cx="5775158" cy="2817343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2502568" y="2430379"/>
                <a:ext cx="2979821" cy="251555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25" name="Rectangle 24"/>
              <p:cNvSpPr/>
              <p:nvPr/>
            </p:nvSpPr>
            <p:spPr>
              <a:xfrm rot="1968417">
                <a:off x="1758672" y="2731053"/>
                <a:ext cx="5775158" cy="2516669"/>
              </a:xfrm>
              <a:prstGeom prst="rect">
                <a:avLst/>
              </a:prstGeom>
              <a:solidFill>
                <a:schemeClr val="accent6"/>
              </a:solidFill>
              <a:ln w="57150">
                <a:solidFill>
                  <a:schemeClr val="tx1"/>
                </a:solidFill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  <p:sp>
          <p:nvSpPr>
            <p:cNvPr id="23" name="Snip Single Corner Rectangle 22"/>
            <p:cNvSpPr/>
            <p:nvPr/>
          </p:nvSpPr>
          <p:spPr>
            <a:xfrm>
              <a:off x="7186320" y="5561169"/>
              <a:ext cx="1209120" cy="520618"/>
            </a:xfrm>
            <a:prstGeom prst="snip1Rect">
              <a:avLst/>
            </a:prstGeom>
            <a:noFill/>
            <a:ln w="19050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E" b="1" i="1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COMMITS</a:t>
              </a:r>
              <a:endParaRPr lang="en-IE" b="1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0020065" y="3309866"/>
            <a:ext cx="2007212" cy="980345"/>
            <a:chOff x="6765515" y="5269541"/>
            <a:chExt cx="2007212" cy="980345"/>
          </a:xfrm>
        </p:grpSpPr>
        <p:grpSp>
          <p:nvGrpSpPr>
            <p:cNvPr id="27" name="Group 26"/>
            <p:cNvGrpSpPr/>
            <p:nvPr/>
          </p:nvGrpSpPr>
          <p:grpSpPr>
            <a:xfrm>
              <a:off x="6765515" y="5269541"/>
              <a:ext cx="2007212" cy="980345"/>
              <a:chOff x="1758672" y="2430379"/>
              <a:chExt cx="5775158" cy="2817343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2502567" y="2430379"/>
                <a:ext cx="2979822" cy="251555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30" name="Rectangle 29"/>
              <p:cNvSpPr/>
              <p:nvPr/>
            </p:nvSpPr>
            <p:spPr>
              <a:xfrm rot="1968417">
                <a:off x="1758672" y="2731053"/>
                <a:ext cx="5775158" cy="2516669"/>
              </a:xfrm>
              <a:prstGeom prst="rect">
                <a:avLst/>
              </a:prstGeom>
              <a:solidFill>
                <a:schemeClr val="accent2"/>
              </a:solidFill>
              <a:ln w="57150">
                <a:solidFill>
                  <a:schemeClr val="tx1"/>
                </a:solidFill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  <p:sp>
          <p:nvSpPr>
            <p:cNvPr id="28" name="Snip Single Corner Rectangle 27"/>
            <p:cNvSpPr/>
            <p:nvPr/>
          </p:nvSpPr>
          <p:spPr>
            <a:xfrm>
              <a:off x="7186320" y="5522623"/>
              <a:ext cx="1209120" cy="520618"/>
            </a:xfrm>
            <a:prstGeom prst="snip1Rect">
              <a:avLst/>
            </a:prstGeom>
            <a:noFill/>
            <a:ln w="19050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E" b="1" i="1" dirty="0" smtClean="0">
                  <a:solidFill>
                    <a:schemeClr val="bg2">
                      <a:lumMod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LOCAL HOOKS</a:t>
              </a:r>
              <a:endParaRPr lang="en-IE" b="1" i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998952" y="2011902"/>
            <a:ext cx="2007212" cy="980345"/>
            <a:chOff x="6765515" y="5269541"/>
            <a:chExt cx="2007212" cy="980345"/>
          </a:xfrm>
        </p:grpSpPr>
        <p:grpSp>
          <p:nvGrpSpPr>
            <p:cNvPr id="32" name="Group 31"/>
            <p:cNvGrpSpPr/>
            <p:nvPr/>
          </p:nvGrpSpPr>
          <p:grpSpPr>
            <a:xfrm>
              <a:off x="6765515" y="5269541"/>
              <a:ext cx="2007212" cy="980345"/>
              <a:chOff x="1758672" y="2430379"/>
              <a:chExt cx="5775158" cy="2817343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2502568" y="2430379"/>
                <a:ext cx="2979821" cy="251555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35" name="Rectangle 34"/>
              <p:cNvSpPr/>
              <p:nvPr/>
            </p:nvSpPr>
            <p:spPr>
              <a:xfrm rot="1968417">
                <a:off x="1758672" y="2731053"/>
                <a:ext cx="5775158" cy="251666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57150">
                <a:solidFill>
                  <a:schemeClr val="tx1"/>
                </a:solidFill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  <p:sp>
          <p:nvSpPr>
            <p:cNvPr id="33" name="Snip Single Corner Rectangle 32"/>
            <p:cNvSpPr/>
            <p:nvPr/>
          </p:nvSpPr>
          <p:spPr>
            <a:xfrm>
              <a:off x="7245690" y="5535464"/>
              <a:ext cx="1209120" cy="520618"/>
            </a:xfrm>
            <a:prstGeom prst="snip1Rect">
              <a:avLst/>
            </a:prstGeom>
            <a:noFill/>
            <a:ln w="19050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E" b="1" i="1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REMOTE INFO</a:t>
              </a:r>
              <a:endParaRPr lang="en-IE" b="1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36" name="Down Arrow 35"/>
          <p:cNvSpPr/>
          <p:nvPr/>
        </p:nvSpPr>
        <p:spPr>
          <a:xfrm rot="20860199">
            <a:off x="8219008" y="3142732"/>
            <a:ext cx="312367" cy="1797049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7" name="Down Arrow 36"/>
          <p:cNvSpPr/>
          <p:nvPr/>
        </p:nvSpPr>
        <p:spPr>
          <a:xfrm rot="1230140">
            <a:off x="9092775" y="3174651"/>
            <a:ext cx="312367" cy="1797049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8" name="Down Arrow 37"/>
          <p:cNvSpPr/>
          <p:nvPr/>
        </p:nvSpPr>
        <p:spPr>
          <a:xfrm rot="2554980">
            <a:off x="9649025" y="4180790"/>
            <a:ext cx="311085" cy="102123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9" name="Down Arrow 38"/>
          <p:cNvSpPr/>
          <p:nvPr/>
        </p:nvSpPr>
        <p:spPr>
          <a:xfrm rot="19312603">
            <a:off x="7658957" y="4134847"/>
            <a:ext cx="311085" cy="102123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grpSp>
        <p:nvGrpSpPr>
          <p:cNvPr id="42" name="Group 41"/>
          <p:cNvGrpSpPr/>
          <p:nvPr/>
        </p:nvGrpSpPr>
        <p:grpSpPr>
          <a:xfrm>
            <a:off x="797396" y="2550255"/>
            <a:ext cx="2137793" cy="1732143"/>
            <a:chOff x="4551248" y="1835370"/>
            <a:chExt cx="2137793" cy="1732143"/>
          </a:xfrm>
        </p:grpSpPr>
        <p:sp>
          <p:nvSpPr>
            <p:cNvPr id="43" name="Rectangle 42"/>
            <p:cNvSpPr/>
            <p:nvPr/>
          </p:nvSpPr>
          <p:spPr>
            <a:xfrm>
              <a:off x="4551248" y="3046895"/>
              <a:ext cx="2137793" cy="52061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$: git </a:t>
              </a:r>
              <a:r>
                <a:rPr lang="en-IE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init</a:t>
              </a:r>
              <a:endParaRPr lang="en-IE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4837136" y="1835370"/>
              <a:ext cx="1202716" cy="1035798"/>
              <a:chOff x="4837136" y="1835370"/>
              <a:chExt cx="1202716" cy="1035798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5200439" y="2041841"/>
                <a:ext cx="839413" cy="829327"/>
              </a:xfrm>
              <a:prstGeom prst="ellipse">
                <a:avLst/>
              </a:prstGeom>
              <a:solidFill>
                <a:srgbClr val="0070C0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pic>
            <p:nvPicPr>
              <p:cNvPr id="46" name="Picture 2" descr="C:\Users\t-dantay\Documents\First24\folderopen1.png"/>
              <p:cNvPicPr>
                <a:picLocks noChangeAspect="1" noChangeArrowheads="1"/>
              </p:cNvPicPr>
              <p:nvPr>
                <p:custDataLst>
                  <p:custData r:id="rId1"/>
                </p:custDataLst>
              </p:nvPr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865" r="33389"/>
              <a:stretch/>
            </p:blipFill>
            <p:spPr bwMode="auto">
              <a:xfrm>
                <a:off x="4837136" y="1835370"/>
                <a:ext cx="726605" cy="5579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8" name="TextBox 47"/>
          <p:cNvSpPr txBox="1"/>
          <p:nvPr/>
        </p:nvSpPr>
        <p:spPr>
          <a:xfrm>
            <a:off x="771920" y="2172190"/>
            <a:ext cx="5997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6000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IE" sz="60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2873" y="5550799"/>
            <a:ext cx="3349256" cy="1016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E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Note: Git </a:t>
            </a:r>
            <a:r>
              <a:rPr lang="en-IE" sz="1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config</a:t>
            </a:r>
            <a:r>
              <a:rPr lang="en-IE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settings for user name, password, </a:t>
            </a:r>
            <a:r>
              <a:rPr lang="en-IE" sz="14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ssh</a:t>
            </a:r>
            <a:r>
              <a:rPr lang="en-IE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keys, default message editor, and more are also stored here: this can be looked up online</a:t>
            </a:r>
            <a:endParaRPr lang="en-IE" sz="1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6208073" y="3297533"/>
            <a:ext cx="1566947" cy="953671"/>
          </a:xfrm>
          <a:custGeom>
            <a:avLst/>
            <a:gdLst>
              <a:gd name="connsiteX0" fmla="*/ 0 w 1495313"/>
              <a:gd name="connsiteY0" fmla="*/ 882127 h 882127"/>
              <a:gd name="connsiteX1" fmla="*/ 10758 w 1495313"/>
              <a:gd name="connsiteY1" fmla="*/ 0 h 882127"/>
              <a:gd name="connsiteX2" fmla="*/ 1065007 w 1495313"/>
              <a:gd name="connsiteY2" fmla="*/ 0 h 882127"/>
              <a:gd name="connsiteX3" fmla="*/ 1054250 w 1495313"/>
              <a:gd name="connsiteY3" fmla="*/ 182880 h 882127"/>
              <a:gd name="connsiteX4" fmla="*/ 1495313 w 1495313"/>
              <a:gd name="connsiteY4" fmla="*/ 193638 h 882127"/>
              <a:gd name="connsiteX5" fmla="*/ 1065007 w 1495313"/>
              <a:gd name="connsiteY5" fmla="*/ 882127 h 882127"/>
              <a:gd name="connsiteX6" fmla="*/ 0 w 1495313"/>
              <a:gd name="connsiteY6" fmla="*/ 882127 h 882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5313" h="882127">
                <a:moveTo>
                  <a:pt x="0" y="882127"/>
                </a:moveTo>
                <a:lnTo>
                  <a:pt x="10758" y="0"/>
                </a:lnTo>
                <a:lnTo>
                  <a:pt x="1065007" y="0"/>
                </a:lnTo>
                <a:lnTo>
                  <a:pt x="1054250" y="182880"/>
                </a:lnTo>
                <a:lnTo>
                  <a:pt x="1495313" y="193638"/>
                </a:lnTo>
                <a:lnTo>
                  <a:pt x="1065007" y="882127"/>
                </a:lnTo>
                <a:lnTo>
                  <a:pt x="0" y="882127"/>
                </a:ln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2" name="Freeform 61"/>
          <p:cNvSpPr/>
          <p:nvPr/>
        </p:nvSpPr>
        <p:spPr>
          <a:xfrm>
            <a:off x="7253770" y="1956371"/>
            <a:ext cx="1566947" cy="953671"/>
          </a:xfrm>
          <a:custGeom>
            <a:avLst/>
            <a:gdLst>
              <a:gd name="connsiteX0" fmla="*/ 0 w 1495313"/>
              <a:gd name="connsiteY0" fmla="*/ 882127 h 882127"/>
              <a:gd name="connsiteX1" fmla="*/ 10758 w 1495313"/>
              <a:gd name="connsiteY1" fmla="*/ 0 h 882127"/>
              <a:gd name="connsiteX2" fmla="*/ 1065007 w 1495313"/>
              <a:gd name="connsiteY2" fmla="*/ 0 h 882127"/>
              <a:gd name="connsiteX3" fmla="*/ 1054250 w 1495313"/>
              <a:gd name="connsiteY3" fmla="*/ 182880 h 882127"/>
              <a:gd name="connsiteX4" fmla="*/ 1495313 w 1495313"/>
              <a:gd name="connsiteY4" fmla="*/ 193638 h 882127"/>
              <a:gd name="connsiteX5" fmla="*/ 1065007 w 1495313"/>
              <a:gd name="connsiteY5" fmla="*/ 882127 h 882127"/>
              <a:gd name="connsiteX6" fmla="*/ 0 w 1495313"/>
              <a:gd name="connsiteY6" fmla="*/ 882127 h 882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5313" h="882127">
                <a:moveTo>
                  <a:pt x="0" y="882127"/>
                </a:moveTo>
                <a:lnTo>
                  <a:pt x="10758" y="0"/>
                </a:lnTo>
                <a:lnTo>
                  <a:pt x="1065007" y="0"/>
                </a:lnTo>
                <a:lnTo>
                  <a:pt x="1054250" y="182880"/>
                </a:lnTo>
                <a:lnTo>
                  <a:pt x="1495313" y="193638"/>
                </a:lnTo>
                <a:lnTo>
                  <a:pt x="1065007" y="882127"/>
                </a:lnTo>
                <a:lnTo>
                  <a:pt x="0" y="882127"/>
                </a:lnTo>
                <a:close/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3" name="Freeform 62"/>
          <p:cNvSpPr/>
          <p:nvPr/>
        </p:nvSpPr>
        <p:spPr>
          <a:xfrm>
            <a:off x="9225564" y="1978819"/>
            <a:ext cx="1566947" cy="953671"/>
          </a:xfrm>
          <a:custGeom>
            <a:avLst/>
            <a:gdLst>
              <a:gd name="connsiteX0" fmla="*/ 0 w 1495313"/>
              <a:gd name="connsiteY0" fmla="*/ 882127 h 882127"/>
              <a:gd name="connsiteX1" fmla="*/ 10758 w 1495313"/>
              <a:gd name="connsiteY1" fmla="*/ 0 h 882127"/>
              <a:gd name="connsiteX2" fmla="*/ 1065007 w 1495313"/>
              <a:gd name="connsiteY2" fmla="*/ 0 h 882127"/>
              <a:gd name="connsiteX3" fmla="*/ 1054250 w 1495313"/>
              <a:gd name="connsiteY3" fmla="*/ 182880 h 882127"/>
              <a:gd name="connsiteX4" fmla="*/ 1495313 w 1495313"/>
              <a:gd name="connsiteY4" fmla="*/ 193638 h 882127"/>
              <a:gd name="connsiteX5" fmla="*/ 1065007 w 1495313"/>
              <a:gd name="connsiteY5" fmla="*/ 882127 h 882127"/>
              <a:gd name="connsiteX6" fmla="*/ 0 w 1495313"/>
              <a:gd name="connsiteY6" fmla="*/ 882127 h 882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5313" h="882127">
                <a:moveTo>
                  <a:pt x="0" y="882127"/>
                </a:moveTo>
                <a:lnTo>
                  <a:pt x="10758" y="0"/>
                </a:lnTo>
                <a:lnTo>
                  <a:pt x="1065007" y="0"/>
                </a:lnTo>
                <a:lnTo>
                  <a:pt x="1054250" y="182880"/>
                </a:lnTo>
                <a:lnTo>
                  <a:pt x="1495313" y="193638"/>
                </a:lnTo>
                <a:lnTo>
                  <a:pt x="1065007" y="882127"/>
                </a:lnTo>
                <a:lnTo>
                  <a:pt x="0" y="882127"/>
                </a:ln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4" name="Freeform 63"/>
          <p:cNvSpPr/>
          <p:nvPr/>
        </p:nvSpPr>
        <p:spPr>
          <a:xfrm>
            <a:off x="10240197" y="3270697"/>
            <a:ext cx="1566947" cy="953671"/>
          </a:xfrm>
          <a:custGeom>
            <a:avLst/>
            <a:gdLst>
              <a:gd name="connsiteX0" fmla="*/ 0 w 1495313"/>
              <a:gd name="connsiteY0" fmla="*/ 882127 h 882127"/>
              <a:gd name="connsiteX1" fmla="*/ 10758 w 1495313"/>
              <a:gd name="connsiteY1" fmla="*/ 0 h 882127"/>
              <a:gd name="connsiteX2" fmla="*/ 1065007 w 1495313"/>
              <a:gd name="connsiteY2" fmla="*/ 0 h 882127"/>
              <a:gd name="connsiteX3" fmla="*/ 1054250 w 1495313"/>
              <a:gd name="connsiteY3" fmla="*/ 182880 h 882127"/>
              <a:gd name="connsiteX4" fmla="*/ 1495313 w 1495313"/>
              <a:gd name="connsiteY4" fmla="*/ 193638 h 882127"/>
              <a:gd name="connsiteX5" fmla="*/ 1065007 w 1495313"/>
              <a:gd name="connsiteY5" fmla="*/ 882127 h 882127"/>
              <a:gd name="connsiteX6" fmla="*/ 0 w 1495313"/>
              <a:gd name="connsiteY6" fmla="*/ 882127 h 882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5313" h="882127">
                <a:moveTo>
                  <a:pt x="0" y="882127"/>
                </a:moveTo>
                <a:lnTo>
                  <a:pt x="10758" y="0"/>
                </a:lnTo>
                <a:lnTo>
                  <a:pt x="1065007" y="0"/>
                </a:lnTo>
                <a:lnTo>
                  <a:pt x="1054250" y="182880"/>
                </a:lnTo>
                <a:lnTo>
                  <a:pt x="1495313" y="193638"/>
                </a:lnTo>
                <a:lnTo>
                  <a:pt x="1065007" y="882127"/>
                </a:lnTo>
                <a:lnTo>
                  <a:pt x="0" y="882127"/>
                </a:ln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6" name="Snip Single Corner Rectangle 65"/>
          <p:cNvSpPr/>
          <p:nvPr/>
        </p:nvSpPr>
        <p:spPr>
          <a:xfrm>
            <a:off x="4505640" y="5409010"/>
            <a:ext cx="1702433" cy="526978"/>
          </a:xfrm>
          <a:prstGeom prst="snip1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dirty="0">
              <a:solidFill>
                <a:schemeClr val="lt1"/>
              </a:solidFill>
            </a:endParaRPr>
          </a:p>
        </p:txBody>
      </p:sp>
      <p:sp>
        <p:nvSpPr>
          <p:cNvPr id="52" name="Snip Single Corner Rectangle 51"/>
          <p:cNvSpPr/>
          <p:nvPr/>
        </p:nvSpPr>
        <p:spPr>
          <a:xfrm>
            <a:off x="4178789" y="1360649"/>
            <a:ext cx="2781378" cy="601396"/>
          </a:xfrm>
          <a:prstGeom prst="snip1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E" sz="2400" b="1" i="1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IE" b="1" i="1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GENERAL WORKSPACE</a:t>
            </a:r>
            <a:r>
              <a:rPr lang="en-IE" sz="2400" b="1" i="1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IE" sz="2400" b="1" i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02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6" grpId="0" animBg="1"/>
      <p:bldP spid="6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588608" y="1670150"/>
            <a:ext cx="3855797" cy="5107168"/>
          </a:xfrm>
          <a:prstGeom prst="roundRect">
            <a:avLst>
              <a:gd name="adj" fmla="val 2059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" name="Rounded Rectangle 28"/>
          <p:cNvSpPr/>
          <p:nvPr/>
        </p:nvSpPr>
        <p:spPr>
          <a:xfrm>
            <a:off x="4476305" y="1721268"/>
            <a:ext cx="2942325" cy="351489"/>
          </a:xfrm>
          <a:prstGeom prst="roundRect">
            <a:avLst/>
          </a:prstGeom>
          <a:solidFill>
            <a:schemeClr val="tx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8" name="Rounded Rectangle 27"/>
          <p:cNvSpPr/>
          <p:nvPr/>
        </p:nvSpPr>
        <p:spPr>
          <a:xfrm>
            <a:off x="659219" y="1721268"/>
            <a:ext cx="3763925" cy="351489"/>
          </a:xfrm>
          <a:prstGeom prst="roundRect">
            <a:avLst/>
          </a:prstGeom>
          <a:solidFill>
            <a:schemeClr val="tx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Rounded Rectangle 1"/>
          <p:cNvSpPr/>
          <p:nvPr/>
        </p:nvSpPr>
        <p:spPr>
          <a:xfrm>
            <a:off x="7450530" y="1721268"/>
            <a:ext cx="4231758" cy="4822468"/>
          </a:xfrm>
          <a:prstGeom prst="roundRect">
            <a:avLst>
              <a:gd name="adj" fmla="val 161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E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IE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0062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128337" y="52136"/>
            <a:ext cx="11823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Commits</a:t>
            </a:r>
            <a:endParaRPr lang="en-IE" sz="4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337" y="689047"/>
            <a:ext cx="1182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-The basis of everything in Git Repository -</a:t>
            </a:r>
            <a:endParaRPr lang="en-IE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0" y="1014317"/>
            <a:ext cx="12192000" cy="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320337" y="1020503"/>
            <a:ext cx="1625703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IE" sz="1200" i="1" dirty="0" smtClean="0">
                <a:solidFill>
                  <a:srgbClr val="FF0000"/>
                </a:solidFill>
              </a:rPr>
              <a:t>The origin/master will be covered later</a:t>
            </a:r>
            <a:endParaRPr lang="en-IE" sz="1200" i="1" dirty="0">
              <a:solidFill>
                <a:srgbClr val="FF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006016" y="3441113"/>
            <a:ext cx="839413" cy="829327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/>
          <p:cNvSpPr/>
          <p:nvPr/>
        </p:nvSpPr>
        <p:spPr>
          <a:xfrm>
            <a:off x="919636" y="4322645"/>
            <a:ext cx="3012175" cy="5206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>
                <a:latin typeface="Consolas" panose="020B0609020204030204" pitchFamily="49" charset="0"/>
                <a:cs typeface="Consolas" panose="020B0609020204030204" pitchFamily="49" charset="0"/>
              </a:rPr>
              <a:t>$: git commit –m “___”</a:t>
            </a:r>
            <a:endParaRPr lang="en-I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48644" y="2200392"/>
            <a:ext cx="4035530" cy="357682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1400" b="1" u="sng" dirty="0" smtClean="0">
                <a:latin typeface="Consolas" panose="020B0609020204030204" pitchFamily="49" charset="0"/>
                <a:cs typeface="Consolas" panose="020B0609020204030204" pitchFamily="49" charset="0"/>
              </a:rPr>
              <a:t>d0f363</a:t>
            </a:r>
            <a:r>
              <a:rPr lang="en-I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7bbcfb403f7ecf6ef48dd5009480df94</a:t>
            </a:r>
            <a:endParaRPr lang="en-I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548644" y="2676250"/>
            <a:ext cx="4035530" cy="357682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1400" b="1" u="sng" dirty="0">
                <a:latin typeface="Consolas" panose="020B0609020204030204" pitchFamily="49" charset="0"/>
                <a:cs typeface="Consolas" panose="020B0609020204030204" pitchFamily="49" charset="0"/>
              </a:rPr>
              <a:t>526756</a:t>
            </a:r>
            <a:r>
              <a:rPr lang="en-IE" sz="1400" dirty="0">
                <a:latin typeface="Consolas" panose="020B0609020204030204" pitchFamily="49" charset="0"/>
                <a:cs typeface="Consolas" panose="020B0609020204030204" pitchFamily="49" charset="0"/>
              </a:rPr>
              <a:t>7982c03784cd4ceb60de6ff111992d28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548644" y="3152108"/>
            <a:ext cx="4035530" cy="357682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1400" b="1" u="sng" dirty="0">
                <a:latin typeface="Consolas" panose="020B0609020204030204" pitchFamily="49" charset="0"/>
                <a:cs typeface="Consolas" panose="020B0609020204030204" pitchFamily="49" charset="0"/>
              </a:rPr>
              <a:t>ec54719</a:t>
            </a:r>
            <a:r>
              <a:rPr lang="en-IE" sz="1400" dirty="0">
                <a:latin typeface="Consolas" panose="020B0609020204030204" pitchFamily="49" charset="0"/>
                <a:cs typeface="Consolas" panose="020B0609020204030204" pitchFamily="49" charset="0"/>
              </a:rPr>
              <a:t>74eca69f3b48b3421907c48fe10b241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548644" y="3627966"/>
            <a:ext cx="4035530" cy="357682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1400" b="1" u="sng" dirty="0">
                <a:latin typeface="Consolas" panose="020B0609020204030204" pitchFamily="49" charset="0"/>
                <a:cs typeface="Consolas" panose="020B0609020204030204" pitchFamily="49" charset="0"/>
              </a:rPr>
              <a:t>825dc6</a:t>
            </a:r>
            <a:r>
              <a:rPr lang="en-IE" sz="1400" dirty="0">
                <a:latin typeface="Consolas" panose="020B0609020204030204" pitchFamily="49" charset="0"/>
                <a:cs typeface="Consolas" panose="020B0609020204030204" pitchFamily="49" charset="0"/>
              </a:rPr>
              <a:t>42cb6eb9a060e54bf8d69288fbee4904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548644" y="4103824"/>
            <a:ext cx="4035530" cy="357682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1400" b="1" u="sng" dirty="0">
                <a:latin typeface="Consolas" panose="020B0609020204030204" pitchFamily="49" charset="0"/>
                <a:cs typeface="Consolas" panose="020B0609020204030204" pitchFamily="49" charset="0"/>
              </a:rPr>
              <a:t>c8d3a7</a:t>
            </a:r>
            <a:r>
              <a:rPr lang="en-IE" sz="1400" dirty="0">
                <a:latin typeface="Consolas" panose="020B0609020204030204" pitchFamily="49" charset="0"/>
                <a:cs typeface="Consolas" panose="020B0609020204030204" pitchFamily="49" charset="0"/>
              </a:rPr>
              <a:t>bff15578a94d7a43021fa3bea7127bdc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548644" y="4579682"/>
            <a:ext cx="4035530" cy="357682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1400" b="1" u="sng" dirty="0">
                <a:latin typeface="Consolas" panose="020B0609020204030204" pitchFamily="49" charset="0"/>
                <a:cs typeface="Consolas" panose="020B0609020204030204" pitchFamily="49" charset="0"/>
              </a:rPr>
              <a:t>7326de</a:t>
            </a:r>
            <a:r>
              <a:rPr lang="en-IE" sz="1400" dirty="0">
                <a:latin typeface="Consolas" panose="020B0609020204030204" pitchFamily="49" charset="0"/>
                <a:cs typeface="Consolas" panose="020B0609020204030204" pitchFamily="49" charset="0"/>
              </a:rPr>
              <a:t>7d2f04cbcd8c6b0379d8d04474d31b62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548644" y="5055540"/>
            <a:ext cx="4035530" cy="357682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1400" b="1" u="sng" dirty="0">
                <a:latin typeface="Consolas" panose="020B0609020204030204" pitchFamily="49" charset="0"/>
                <a:cs typeface="Consolas" panose="020B0609020204030204" pitchFamily="49" charset="0"/>
              </a:rPr>
              <a:t>c38d70</a:t>
            </a:r>
            <a:r>
              <a:rPr lang="en-IE" sz="1400" dirty="0">
                <a:latin typeface="Consolas" panose="020B0609020204030204" pitchFamily="49" charset="0"/>
                <a:cs typeface="Consolas" panose="020B0609020204030204" pitchFamily="49" charset="0"/>
              </a:rPr>
              <a:t>e51ea35cb5bb6854ed82c69f852acbb1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548644" y="5535060"/>
            <a:ext cx="4035530" cy="357682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1400" b="1" u="sng" dirty="0">
                <a:latin typeface="Consolas" panose="020B0609020204030204" pitchFamily="49" charset="0"/>
                <a:cs typeface="Consolas" panose="020B0609020204030204" pitchFamily="49" charset="0"/>
              </a:rPr>
              <a:t>383e17</a:t>
            </a:r>
            <a:r>
              <a:rPr lang="en-IE" sz="1400" dirty="0">
                <a:latin typeface="Consolas" panose="020B0609020204030204" pitchFamily="49" charset="0"/>
                <a:cs typeface="Consolas" panose="020B0609020204030204" pitchFamily="49" charset="0"/>
              </a:rPr>
              <a:t>082691d7b0412500ee0e0202811900d1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548644" y="6014580"/>
            <a:ext cx="4035530" cy="357682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sz="1400" b="1" u="sng" dirty="0">
                <a:latin typeface="Consolas" panose="020B0609020204030204" pitchFamily="49" charset="0"/>
                <a:cs typeface="Consolas" panose="020B0609020204030204" pitchFamily="49" charset="0"/>
              </a:rPr>
              <a:t>fbae3f</a:t>
            </a:r>
            <a:r>
              <a:rPr lang="en-IE" sz="1400" dirty="0">
                <a:latin typeface="Consolas" panose="020B0609020204030204" pitchFamily="49" charset="0"/>
                <a:cs typeface="Consolas" panose="020B0609020204030204" pitchFamily="49" charset="0"/>
              </a:rPr>
              <a:t>93aaced523efa8b7816e85c102fcacf6</a:t>
            </a:r>
          </a:p>
        </p:txBody>
      </p:sp>
      <p:sp>
        <p:nvSpPr>
          <p:cNvPr id="3" name="Pentagon 2"/>
          <p:cNvSpPr/>
          <p:nvPr/>
        </p:nvSpPr>
        <p:spPr>
          <a:xfrm>
            <a:off x="5667153" y="2152367"/>
            <a:ext cx="1839197" cy="453731"/>
          </a:xfrm>
          <a:prstGeom prst="homePlat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master HEAD</a:t>
            </a:r>
            <a:endParaRPr lang="en-IE" dirty="0"/>
          </a:p>
        </p:txBody>
      </p:sp>
      <p:sp>
        <p:nvSpPr>
          <p:cNvPr id="20" name="Pentagon 19"/>
          <p:cNvSpPr/>
          <p:nvPr/>
        </p:nvSpPr>
        <p:spPr>
          <a:xfrm>
            <a:off x="5667152" y="2628225"/>
            <a:ext cx="1839197" cy="453731"/>
          </a:xfrm>
          <a:prstGeom prst="homePlat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b</a:t>
            </a:r>
            <a:r>
              <a:rPr lang="en-IE" dirty="0" smtClean="0"/>
              <a:t>ranch_1 HEAD</a:t>
            </a:r>
            <a:endParaRPr lang="en-IE" dirty="0"/>
          </a:p>
        </p:txBody>
      </p:sp>
      <p:sp>
        <p:nvSpPr>
          <p:cNvPr id="21" name="Pentagon 20"/>
          <p:cNvSpPr/>
          <p:nvPr/>
        </p:nvSpPr>
        <p:spPr>
          <a:xfrm>
            <a:off x="5023201" y="1670150"/>
            <a:ext cx="1683816" cy="453731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b="1" dirty="0" smtClean="0">
                <a:solidFill>
                  <a:schemeClr val="bg1"/>
                </a:solidFill>
              </a:rPr>
              <a:t>Pointers</a:t>
            </a:r>
            <a:endParaRPr lang="en-IE" b="1" dirty="0">
              <a:solidFill>
                <a:schemeClr val="bg1"/>
              </a:solidFill>
            </a:endParaRPr>
          </a:p>
        </p:txBody>
      </p:sp>
      <p:sp>
        <p:nvSpPr>
          <p:cNvPr id="24" name="Pentagon 23"/>
          <p:cNvSpPr/>
          <p:nvPr/>
        </p:nvSpPr>
        <p:spPr>
          <a:xfrm>
            <a:off x="4614530" y="2152367"/>
            <a:ext cx="1052622" cy="453731"/>
          </a:xfrm>
          <a:prstGeom prst="homePlat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HEAD</a:t>
            </a:r>
            <a:endParaRPr lang="en-IE" dirty="0"/>
          </a:p>
        </p:txBody>
      </p:sp>
      <p:sp>
        <p:nvSpPr>
          <p:cNvPr id="25" name="Rectangular Callout 24"/>
          <p:cNvSpPr/>
          <p:nvPr/>
        </p:nvSpPr>
        <p:spPr>
          <a:xfrm>
            <a:off x="672791" y="5071074"/>
            <a:ext cx="3561907" cy="1696133"/>
          </a:xfrm>
          <a:prstGeom prst="wedgeRectCallout">
            <a:avLst>
              <a:gd name="adj1" fmla="val 30252"/>
              <a:gd name="adj2" fmla="val -78145"/>
            </a:avLst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Message Should be Short, Clear, and Summarise ALL edits made;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Message should be written in present tense;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Removing the ‘-m’ flag will cause the default editor to open</a:t>
            </a:r>
            <a:endParaRPr lang="en-IE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Pentagon 25"/>
          <p:cNvSpPr/>
          <p:nvPr/>
        </p:nvSpPr>
        <p:spPr>
          <a:xfrm>
            <a:off x="863473" y="1884965"/>
            <a:ext cx="3219000" cy="1743001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b="1" dirty="0" smtClean="0">
                <a:solidFill>
                  <a:schemeClr val="bg1"/>
                </a:solidFill>
              </a:rPr>
              <a:t>Contents </a:t>
            </a:r>
            <a:r>
              <a:rPr lang="en-IE" b="1" dirty="0" smtClean="0">
                <a:solidFill>
                  <a:schemeClr val="bg1"/>
                </a:solidFill>
              </a:rPr>
              <a:t>of a Commit</a:t>
            </a:r>
          </a:p>
          <a:p>
            <a:r>
              <a:rPr lang="en-IE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IE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IE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Only Stores the Modified Files (Differences) in the Commit;</a:t>
            </a:r>
          </a:p>
          <a:p>
            <a:r>
              <a:rPr lang="en-IE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ii. </a:t>
            </a:r>
            <a:r>
              <a:rPr lang="en-IE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Pointers for Unchanged Files (Cookie-trail to last edit of each)</a:t>
            </a:r>
          </a:p>
          <a:p>
            <a:r>
              <a:rPr lang="en-IE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iii. </a:t>
            </a:r>
            <a:r>
              <a:rPr lang="en-IE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Stores Hash Reference to Parent</a:t>
            </a:r>
            <a:endParaRPr lang="en-IE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Pentagon 26"/>
          <p:cNvSpPr/>
          <p:nvPr/>
        </p:nvSpPr>
        <p:spPr>
          <a:xfrm>
            <a:off x="5667152" y="4034267"/>
            <a:ext cx="1839197" cy="453731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origin/master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464056" y="1721267"/>
            <a:ext cx="4218232" cy="351489"/>
          </a:xfrm>
          <a:prstGeom prst="roundRect">
            <a:avLst/>
          </a:prstGeom>
          <a:solidFill>
            <a:schemeClr val="tx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b="1" dirty="0">
                <a:solidFill>
                  <a:schemeClr val="bg1"/>
                </a:solidFill>
              </a:rPr>
              <a:t>Repo’s Commits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40887" y="78034"/>
            <a:ext cx="2007212" cy="980345"/>
            <a:chOff x="6765515" y="5269541"/>
            <a:chExt cx="2007212" cy="980345"/>
          </a:xfrm>
        </p:grpSpPr>
        <p:grpSp>
          <p:nvGrpSpPr>
            <p:cNvPr id="32" name="Group 31"/>
            <p:cNvGrpSpPr/>
            <p:nvPr/>
          </p:nvGrpSpPr>
          <p:grpSpPr>
            <a:xfrm>
              <a:off x="6765515" y="5269541"/>
              <a:ext cx="2007212" cy="980345"/>
              <a:chOff x="1758672" y="2430379"/>
              <a:chExt cx="5775158" cy="2817343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2502568" y="2430379"/>
                <a:ext cx="2979821" cy="251555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35" name="Rectangle 34"/>
              <p:cNvSpPr/>
              <p:nvPr/>
            </p:nvSpPr>
            <p:spPr>
              <a:xfrm rot="1968417">
                <a:off x="1758672" y="2731053"/>
                <a:ext cx="5775158" cy="2516669"/>
              </a:xfrm>
              <a:prstGeom prst="rect">
                <a:avLst/>
              </a:prstGeom>
              <a:solidFill>
                <a:schemeClr val="accent6"/>
              </a:solidFill>
              <a:ln w="57150">
                <a:solidFill>
                  <a:schemeClr val="tx1"/>
                </a:solidFill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  <p:sp>
          <p:nvSpPr>
            <p:cNvPr id="33" name="Snip Single Corner Rectangle 32"/>
            <p:cNvSpPr/>
            <p:nvPr/>
          </p:nvSpPr>
          <p:spPr>
            <a:xfrm>
              <a:off x="7186320" y="5561169"/>
              <a:ext cx="1209120" cy="520618"/>
            </a:xfrm>
            <a:prstGeom prst="snip1Rect">
              <a:avLst/>
            </a:prstGeom>
            <a:noFill/>
            <a:ln w="19050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E" b="1" i="1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COMMITS</a:t>
              </a:r>
              <a:endParaRPr lang="en-IE" b="1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3" name="Right Arrow 22"/>
          <p:cNvSpPr/>
          <p:nvPr/>
        </p:nvSpPr>
        <p:spPr>
          <a:xfrm>
            <a:off x="4444405" y="2249560"/>
            <a:ext cx="3125500" cy="32754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6" name="Rounded Rectangle 35"/>
          <p:cNvSpPr/>
          <p:nvPr/>
        </p:nvSpPr>
        <p:spPr>
          <a:xfrm>
            <a:off x="7559275" y="2200391"/>
            <a:ext cx="4035530" cy="357682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42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9" grpId="0" animBg="1"/>
      <p:bldP spid="11" grpId="0" animBg="1"/>
      <p:bldP spid="3" grpId="0" animBg="1"/>
      <p:bldP spid="20" grpId="0" animBg="1"/>
      <p:bldP spid="24" grpId="0" animBg="1"/>
      <p:bldP spid="27" grpId="0" animBg="1"/>
      <p:bldP spid="23" grpId="0" animBg="1"/>
      <p:bldP spid="23" grpId="1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062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128337" y="52136"/>
            <a:ext cx="11823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Branches</a:t>
            </a:r>
            <a:endParaRPr lang="en-IE" sz="4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337" y="689047"/>
            <a:ext cx="1182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-Pointers for Commit &amp; Workflow Maintenance-</a:t>
            </a:r>
            <a:endParaRPr lang="en-IE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0" y="1014317"/>
            <a:ext cx="12192000" cy="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47" idx="2"/>
          </p:cNvCxnSpPr>
          <p:nvPr/>
        </p:nvCxnSpPr>
        <p:spPr>
          <a:xfrm flipV="1">
            <a:off x="2374496" y="2970550"/>
            <a:ext cx="6728899" cy="424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661949" y="2537856"/>
            <a:ext cx="839413" cy="829327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5" name="Rectangle 34"/>
          <p:cNvSpPr/>
          <p:nvPr/>
        </p:nvSpPr>
        <p:spPr>
          <a:xfrm>
            <a:off x="2102865" y="3595559"/>
            <a:ext cx="3012175" cy="5206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>
                <a:latin typeface="Consolas" panose="020B0609020204030204" pitchFamily="49" charset="0"/>
                <a:cs typeface="Consolas" panose="020B0609020204030204" pitchFamily="49" charset="0"/>
              </a:rPr>
              <a:t>$: git branch branch_1</a:t>
            </a:r>
            <a:endParaRPr lang="en-I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127897" y="2313857"/>
            <a:ext cx="1455893" cy="520618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dirty="0" smtClean="0"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endParaRPr lang="en-I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" name="Pentagon 37"/>
          <p:cNvSpPr/>
          <p:nvPr/>
        </p:nvSpPr>
        <p:spPr>
          <a:xfrm>
            <a:off x="1481348" y="6212163"/>
            <a:ext cx="2314248" cy="453731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b="1" dirty="0">
              <a:solidFill>
                <a:srgbClr val="0070C0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9103395" y="2871320"/>
            <a:ext cx="162473" cy="19846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1" name="Rounded Rectangle 50"/>
          <p:cNvSpPr/>
          <p:nvPr/>
        </p:nvSpPr>
        <p:spPr>
          <a:xfrm>
            <a:off x="3127897" y="1695290"/>
            <a:ext cx="1455893" cy="520618"/>
          </a:xfrm>
          <a:prstGeom prst="roundRect">
            <a:avLst/>
          </a:prstGeom>
          <a:ln w="1905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IE" dirty="0" smtClean="0">
                <a:latin typeface="Consolas" panose="020B0609020204030204" pitchFamily="49" charset="0"/>
                <a:cs typeface="Consolas" panose="020B0609020204030204" pitchFamily="49" charset="0"/>
              </a:rPr>
              <a:t>ranch_1</a:t>
            </a:r>
            <a:endParaRPr lang="en-I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3143714" y="1101802"/>
            <a:ext cx="1455893" cy="520618"/>
          </a:xfrm>
          <a:prstGeom prst="roundRect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E" dirty="0" smtClean="0">
                <a:latin typeface="Consolas" panose="020B0609020204030204" pitchFamily="49" charset="0"/>
                <a:cs typeface="Consolas" panose="020B0609020204030204" pitchFamily="49" charset="0"/>
              </a:rPr>
              <a:t>HEAD</a:t>
            </a:r>
            <a:endParaRPr lang="en-I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58733" y="2313857"/>
            <a:ext cx="7507135" cy="3548424"/>
            <a:chOff x="4425196" y="3028862"/>
            <a:chExt cx="7507135" cy="3548424"/>
          </a:xfrm>
        </p:grpSpPr>
        <p:cxnSp>
          <p:nvCxnSpPr>
            <p:cNvPr id="53" name="Straight Connector 52"/>
            <p:cNvCxnSpPr>
              <a:endCxn id="62" idx="2"/>
            </p:cNvCxnSpPr>
            <p:nvPr/>
          </p:nvCxnSpPr>
          <p:spPr>
            <a:xfrm flipV="1">
              <a:off x="5040959" y="3685555"/>
              <a:ext cx="6728899" cy="4246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/>
            <p:cNvSpPr/>
            <p:nvPr/>
          </p:nvSpPr>
          <p:spPr>
            <a:xfrm>
              <a:off x="4425197" y="4306712"/>
              <a:ext cx="3421495" cy="52061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$: git checkout branch_1</a:t>
              </a:r>
              <a:endParaRPr lang="en-IE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5794360" y="3028862"/>
              <a:ext cx="1455893" cy="520618"/>
            </a:xfrm>
            <a:prstGeom prst="roundRect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E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master</a:t>
              </a:r>
              <a:endParaRPr lang="en-IE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8719513" y="4892902"/>
              <a:ext cx="839413" cy="829327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E"/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7880100" y="3988698"/>
              <a:ext cx="434164" cy="1082012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Arc 58"/>
            <p:cNvSpPr/>
            <p:nvPr/>
          </p:nvSpPr>
          <p:spPr>
            <a:xfrm rot="10504631">
              <a:off x="8325682" y="4783163"/>
              <a:ext cx="787662" cy="527636"/>
            </a:xfrm>
            <a:prstGeom prst="arc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cxnSp>
          <p:nvCxnSpPr>
            <p:cNvPr id="60" name="Straight Connector 59"/>
            <p:cNvCxnSpPr>
              <a:stCxn id="57" idx="6"/>
              <a:endCxn id="63" idx="2"/>
            </p:cNvCxnSpPr>
            <p:nvPr/>
          </p:nvCxnSpPr>
          <p:spPr>
            <a:xfrm flipV="1">
              <a:off x="9558926" y="5304467"/>
              <a:ext cx="2203097" cy="3099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ounded Rectangle 60"/>
            <p:cNvSpPr/>
            <p:nvPr/>
          </p:nvSpPr>
          <p:spPr>
            <a:xfrm>
              <a:off x="9657523" y="4684619"/>
              <a:ext cx="1455893" cy="520618"/>
            </a:xfrm>
            <a:prstGeom prst="roundRect">
              <a:avLst/>
            </a:prstGeom>
            <a:ln w="190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E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IE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ranch_1</a:t>
              </a:r>
              <a:endParaRPr lang="en-IE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1769858" y="3586325"/>
              <a:ext cx="162473" cy="1984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63" name="Oval 62"/>
            <p:cNvSpPr/>
            <p:nvPr/>
          </p:nvSpPr>
          <p:spPr>
            <a:xfrm>
              <a:off x="11762023" y="5205237"/>
              <a:ext cx="162473" cy="1984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9657522" y="4049664"/>
              <a:ext cx="1455893" cy="520618"/>
            </a:xfrm>
            <a:prstGeom prst="roundRect">
              <a:avLst/>
            </a:prstGeom>
            <a:ln w="1905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E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HEAD</a:t>
              </a:r>
              <a:endParaRPr lang="en-IE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425196" y="6056668"/>
              <a:ext cx="3421495" cy="52061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$: git commit –a –m “__”</a:t>
              </a:r>
              <a:endParaRPr lang="en-IE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8" name="Right Arrow 67"/>
            <p:cNvSpPr/>
            <p:nvPr/>
          </p:nvSpPr>
          <p:spPr>
            <a:xfrm rot="5400000">
              <a:off x="5622071" y="4944659"/>
              <a:ext cx="758719" cy="1157681"/>
            </a:xfrm>
            <a:prstGeom prst="rightArrow">
              <a:avLst/>
            </a:prstGeom>
            <a:solidFill>
              <a:srgbClr val="E7E6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69" name="Pentagon 68"/>
            <p:cNvSpPr/>
            <p:nvPr/>
          </p:nvSpPr>
          <p:spPr>
            <a:xfrm>
              <a:off x="6103798" y="5141783"/>
              <a:ext cx="1677705" cy="441556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Repo Edited </a:t>
              </a:r>
              <a:endParaRPr lang="en-IE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328412" y="3252861"/>
              <a:ext cx="839413" cy="829327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0887" y="96139"/>
            <a:ext cx="2007212" cy="980345"/>
            <a:chOff x="6765515" y="5269541"/>
            <a:chExt cx="2007212" cy="980345"/>
          </a:xfrm>
        </p:grpSpPr>
        <p:grpSp>
          <p:nvGrpSpPr>
            <p:cNvPr id="73" name="Group 72"/>
            <p:cNvGrpSpPr/>
            <p:nvPr/>
          </p:nvGrpSpPr>
          <p:grpSpPr>
            <a:xfrm>
              <a:off x="6765515" y="5269541"/>
              <a:ext cx="2007212" cy="980345"/>
              <a:chOff x="1758672" y="2430379"/>
              <a:chExt cx="5775158" cy="2817343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2502568" y="2430379"/>
                <a:ext cx="2979821" cy="251555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76" name="Rectangle 75"/>
              <p:cNvSpPr/>
              <p:nvPr/>
            </p:nvSpPr>
            <p:spPr>
              <a:xfrm rot="1968417">
                <a:off x="1758672" y="2731053"/>
                <a:ext cx="5775158" cy="2516669"/>
              </a:xfrm>
              <a:prstGeom prst="rect">
                <a:avLst/>
              </a:prstGeom>
              <a:solidFill>
                <a:srgbClr val="C00000"/>
              </a:solidFill>
              <a:ln w="57150">
                <a:solidFill>
                  <a:schemeClr val="tx1"/>
                </a:solidFill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  <p:sp>
          <p:nvSpPr>
            <p:cNvPr id="74" name="Snip Single Corner Rectangle 73"/>
            <p:cNvSpPr/>
            <p:nvPr/>
          </p:nvSpPr>
          <p:spPr>
            <a:xfrm>
              <a:off x="7246704" y="5538640"/>
              <a:ext cx="1086853" cy="520618"/>
            </a:xfrm>
            <a:prstGeom prst="snip1Rect">
              <a:avLst/>
            </a:prstGeom>
            <a:noFill/>
            <a:ln w="19050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E" b="1" i="1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BRANCHHEADS</a:t>
              </a:r>
              <a:endParaRPr lang="en-IE" b="1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23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27" grpId="0" animBg="1"/>
      <p:bldP spid="47" grpId="0" animBg="1"/>
      <p:bldP spid="51" grpId="0" animBg="1"/>
      <p:bldP spid="6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062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128337" y="52136"/>
            <a:ext cx="11823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 Repositories</a:t>
            </a:r>
            <a:endParaRPr lang="en-IE" sz="4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337" y="689047"/>
            <a:ext cx="1182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-One Repo: Many Copies-</a:t>
            </a:r>
            <a:endParaRPr lang="en-IE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0" y="1014317"/>
            <a:ext cx="12192000" cy="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112327" y="6071402"/>
            <a:ext cx="2352170" cy="830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IE" sz="1200" i="1" dirty="0" smtClean="0">
                <a:solidFill>
                  <a:srgbClr val="FF0000"/>
                </a:solidFill>
              </a:rPr>
              <a:t>Everyone gets a copy… Remote is same logic and structure as local, but with some better joining features… GitHub is just one such</a:t>
            </a:r>
            <a:endParaRPr lang="en-IE" sz="1200" i="1" dirty="0">
              <a:solidFill>
                <a:srgbClr val="FF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76855" y="1446695"/>
            <a:ext cx="2086532" cy="1784588"/>
            <a:chOff x="7649581" y="3922399"/>
            <a:chExt cx="1053512" cy="888764"/>
          </a:xfrm>
        </p:grpSpPr>
        <p:grpSp>
          <p:nvGrpSpPr>
            <p:cNvPr id="13" name="Group 12"/>
            <p:cNvGrpSpPr/>
            <p:nvPr/>
          </p:nvGrpSpPr>
          <p:grpSpPr>
            <a:xfrm>
              <a:off x="7897517" y="4153780"/>
              <a:ext cx="805576" cy="657383"/>
              <a:chOff x="7250279" y="3112361"/>
              <a:chExt cx="805576" cy="657383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7250279" y="3112361"/>
                <a:ext cx="805576" cy="657383"/>
                <a:chOff x="8494071" y="2703591"/>
                <a:chExt cx="3488384" cy="2798352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8494071" y="2703591"/>
                  <a:ext cx="3488384" cy="2519139"/>
                </a:xfrm>
                <a:prstGeom prst="roundRect">
                  <a:avLst>
                    <a:gd name="adj" fmla="val 2284"/>
                  </a:avLst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65508" y="2771776"/>
                  <a:ext cx="3338199" cy="2213456"/>
                </a:xfrm>
                <a:prstGeom prst="rect">
                  <a:avLst/>
                </a:prstGeom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</p:pic>
            <p:sp>
              <p:nvSpPr>
                <p:cNvPr id="31" name="Rounded Rectangle 30"/>
                <p:cNvSpPr/>
                <p:nvPr/>
              </p:nvSpPr>
              <p:spPr>
                <a:xfrm>
                  <a:off x="8565511" y="2771775"/>
                  <a:ext cx="3338199" cy="221345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9655807" y="5222730"/>
                  <a:ext cx="1219200" cy="19791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9345993" y="5420642"/>
                  <a:ext cx="1833814" cy="813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pic>
              <p:nvPicPr>
                <p:cNvPr id="34" name="Picture 33"/>
                <p:cNvPicPr>
                  <a:picLocks noChangeAspect="1"/>
                </p:cNvPicPr>
                <p:nvPr>
                  <p:custDataLst>
                    <p:custData r:id="rId2"/>
                  </p:custDataLst>
                </p:nvPr>
              </p:nvPicPr>
              <p:blipFill>
                <a:blip r:embed="rId5" cstate="print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75107" y="5048449"/>
                  <a:ext cx="114300" cy="114300"/>
                </a:xfrm>
                <a:prstGeom prst="rect">
                  <a:avLst/>
                </a:prstGeom>
              </p:spPr>
            </p:pic>
          </p:grpSp>
          <p:pic>
            <p:nvPicPr>
              <p:cNvPr id="28" name="Picture 2" descr="https://ih0.redbubble.net/image.317378588.4081/sticker,420x460-pad,420x460,f8f8f8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8F8F8"/>
                  </a:clrFrom>
                  <a:clrTo>
                    <a:srgbClr val="F8F8F8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6311" y="3159357"/>
                <a:ext cx="460040" cy="5038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6" descr="Database Active ico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9581" y="3922399"/>
              <a:ext cx="448306" cy="448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6" descr="Database Active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928" y="2685177"/>
            <a:ext cx="1541383" cy="154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assets-cdn.github.com/images/modules/logos_page/Octoca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441" y="2471132"/>
            <a:ext cx="914468" cy="76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://vectorlogo4u.com/wp-content/uploads/2016/09/bitbucket-vector-logo.png"/>
          <p:cNvPicPr>
            <a:picLocks noChangeAspect="1" noChangeArrowheads="1"/>
          </p:cNvPicPr>
          <p:nvPr/>
        </p:nvPicPr>
        <p:blipFill rotWithShape="1"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7" t="15921" r="36096" b="16454"/>
          <a:stretch/>
        </p:blipFill>
        <p:spPr bwMode="auto">
          <a:xfrm>
            <a:off x="9963927" y="1917323"/>
            <a:ext cx="695185" cy="77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/>
          <p:cNvCxnSpPr/>
          <p:nvPr/>
        </p:nvCxnSpPr>
        <p:spPr>
          <a:xfrm flipH="1">
            <a:off x="10567264" y="1971601"/>
            <a:ext cx="286560" cy="10147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Pentagon 50"/>
          <p:cNvSpPr/>
          <p:nvPr/>
        </p:nvSpPr>
        <p:spPr>
          <a:xfrm>
            <a:off x="9489642" y="4799039"/>
            <a:ext cx="1839197" cy="453731"/>
          </a:xfrm>
          <a:prstGeom prst="homePlat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origin/master</a:t>
            </a:r>
          </a:p>
        </p:txBody>
      </p:sp>
      <p:sp>
        <p:nvSpPr>
          <p:cNvPr id="52" name="Pentagon 51"/>
          <p:cNvSpPr/>
          <p:nvPr/>
        </p:nvSpPr>
        <p:spPr>
          <a:xfrm>
            <a:off x="9489642" y="5305694"/>
            <a:ext cx="1839197" cy="453731"/>
          </a:xfrm>
          <a:prstGeom prst="homePlat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origin/branch_1</a:t>
            </a:r>
          </a:p>
        </p:txBody>
      </p:sp>
      <p:sp>
        <p:nvSpPr>
          <p:cNvPr id="64" name="Pentagon 63"/>
          <p:cNvSpPr/>
          <p:nvPr/>
        </p:nvSpPr>
        <p:spPr>
          <a:xfrm>
            <a:off x="2895077" y="3322693"/>
            <a:ext cx="2137792" cy="453731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b="1" dirty="0" smtClean="0">
                <a:solidFill>
                  <a:srgbClr val="C00000"/>
                </a:solidFill>
              </a:rPr>
              <a:t>Bill’s PC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65" name="Pentagon 64"/>
          <p:cNvSpPr/>
          <p:nvPr/>
        </p:nvSpPr>
        <p:spPr>
          <a:xfrm>
            <a:off x="9112327" y="4226559"/>
            <a:ext cx="2398383" cy="453731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b="1" dirty="0" smtClean="0">
                <a:solidFill>
                  <a:srgbClr val="7030A0"/>
                </a:solidFill>
              </a:rPr>
              <a:t>Origin </a:t>
            </a:r>
            <a:r>
              <a:rPr lang="en-IE" sz="1200" i="1" dirty="0" smtClean="0">
                <a:solidFill>
                  <a:srgbClr val="7030A0"/>
                </a:solidFill>
              </a:rPr>
              <a:t>(Default Name)</a:t>
            </a:r>
            <a:endParaRPr lang="en-IE" sz="1200" i="1" dirty="0">
              <a:solidFill>
                <a:srgbClr val="7030A0"/>
              </a:solidFill>
            </a:endParaRPr>
          </a:p>
        </p:txBody>
      </p:sp>
      <p:sp>
        <p:nvSpPr>
          <p:cNvPr id="66" name="Pentagon 65"/>
          <p:cNvSpPr/>
          <p:nvPr/>
        </p:nvSpPr>
        <p:spPr>
          <a:xfrm>
            <a:off x="440543" y="2734447"/>
            <a:ext cx="1839197" cy="453731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origin/master</a:t>
            </a:r>
            <a:endParaRPr lang="en-IE" dirty="0"/>
          </a:p>
        </p:txBody>
      </p:sp>
      <p:sp>
        <p:nvSpPr>
          <p:cNvPr id="67" name="Pentagon 66"/>
          <p:cNvSpPr/>
          <p:nvPr/>
        </p:nvSpPr>
        <p:spPr>
          <a:xfrm>
            <a:off x="440543" y="3241102"/>
            <a:ext cx="1839197" cy="453731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origin/branch_1</a:t>
            </a:r>
            <a:endParaRPr lang="en-IE" dirty="0"/>
          </a:p>
        </p:txBody>
      </p:sp>
      <p:sp>
        <p:nvSpPr>
          <p:cNvPr id="68" name="Pentagon 67"/>
          <p:cNvSpPr/>
          <p:nvPr/>
        </p:nvSpPr>
        <p:spPr>
          <a:xfrm>
            <a:off x="440543" y="1386482"/>
            <a:ext cx="1839197" cy="453731"/>
          </a:xfrm>
          <a:prstGeom prst="homePlate">
            <a:avLst/>
          </a:prstGeom>
          <a:solidFill>
            <a:srgbClr val="0070C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master</a:t>
            </a:r>
            <a:endParaRPr lang="en-IE" dirty="0"/>
          </a:p>
        </p:txBody>
      </p:sp>
      <p:sp>
        <p:nvSpPr>
          <p:cNvPr id="69" name="Pentagon 68"/>
          <p:cNvSpPr/>
          <p:nvPr/>
        </p:nvSpPr>
        <p:spPr>
          <a:xfrm>
            <a:off x="440543" y="1893137"/>
            <a:ext cx="1839197" cy="453731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/>
              <a:t>branch_1</a:t>
            </a:r>
            <a:endParaRPr lang="en-IE" dirty="0"/>
          </a:p>
        </p:txBody>
      </p:sp>
      <p:sp>
        <p:nvSpPr>
          <p:cNvPr id="70" name="Pentagon 69"/>
          <p:cNvSpPr/>
          <p:nvPr/>
        </p:nvSpPr>
        <p:spPr>
          <a:xfrm>
            <a:off x="210631" y="983280"/>
            <a:ext cx="2253953" cy="453731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b="1" dirty="0" smtClean="0">
                <a:solidFill>
                  <a:srgbClr val="C00000"/>
                </a:solidFill>
              </a:rPr>
              <a:t>Bill Repo Pointers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71" name="Pentagon 70"/>
          <p:cNvSpPr/>
          <p:nvPr/>
        </p:nvSpPr>
        <p:spPr>
          <a:xfrm>
            <a:off x="210631" y="2346868"/>
            <a:ext cx="2253953" cy="453731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 to Remote</a:t>
            </a:r>
          </a:p>
        </p:txBody>
      </p:sp>
      <p:cxnSp>
        <p:nvCxnSpPr>
          <p:cNvPr id="81" name="Straight Arrow Connector 80"/>
          <p:cNvCxnSpPr/>
          <p:nvPr/>
        </p:nvCxnSpPr>
        <p:spPr>
          <a:xfrm flipH="1" flipV="1">
            <a:off x="4992942" y="2800252"/>
            <a:ext cx="4318631" cy="6367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5031744" y="3022632"/>
            <a:ext cx="4279829" cy="6229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6172445" y="1639164"/>
            <a:ext cx="3138397" cy="5206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>
                <a:latin typeface="Consolas" panose="020B0609020204030204" pitchFamily="49" charset="0"/>
                <a:cs typeface="Consolas" panose="020B0609020204030204" pitchFamily="49" charset="0"/>
              </a:rPr>
              <a:t>$: git pull origin ___</a:t>
            </a:r>
            <a:endParaRPr lang="en-I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73196" y="3794964"/>
            <a:ext cx="8740543" cy="2988598"/>
            <a:chOff x="673196" y="3794964"/>
            <a:chExt cx="8740543" cy="2988598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6615074" y="3794964"/>
              <a:ext cx="2728592" cy="161834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4269975" y="4286814"/>
              <a:ext cx="2086532" cy="1784588"/>
              <a:chOff x="7649581" y="3922399"/>
              <a:chExt cx="1053512" cy="888764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7897517" y="4153780"/>
                <a:ext cx="805576" cy="657383"/>
                <a:chOff x="7250279" y="3112361"/>
                <a:chExt cx="805576" cy="657383"/>
              </a:xfrm>
            </p:grpSpPr>
            <p:grpSp>
              <p:nvGrpSpPr>
                <p:cNvPr id="56" name="Group 55"/>
                <p:cNvGrpSpPr/>
                <p:nvPr/>
              </p:nvGrpSpPr>
              <p:grpSpPr>
                <a:xfrm>
                  <a:off x="7250279" y="3112361"/>
                  <a:ext cx="805576" cy="657383"/>
                  <a:chOff x="8494071" y="2703591"/>
                  <a:chExt cx="3488384" cy="2798352"/>
                </a:xfrm>
              </p:grpSpPr>
              <p:sp>
                <p:nvSpPr>
                  <p:cNvPr id="58" name="Rounded Rectangle 57"/>
                  <p:cNvSpPr/>
                  <p:nvPr/>
                </p:nvSpPr>
                <p:spPr>
                  <a:xfrm>
                    <a:off x="8494071" y="2703591"/>
                    <a:ext cx="3488384" cy="2519139"/>
                  </a:xfrm>
                  <a:prstGeom prst="roundRect">
                    <a:avLst>
                      <a:gd name="adj" fmla="val 2284"/>
                    </a:avLst>
                  </a:prstGeom>
                  <a:solidFill>
                    <a:schemeClr val="accent4"/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E"/>
                  </a:p>
                </p:txBody>
              </p:sp>
              <p:pic>
                <p:nvPicPr>
                  <p:cNvPr id="59" name="Picture 58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565508" y="2771776"/>
                    <a:ext cx="3338199" cy="2213456"/>
                  </a:xfrm>
                  <a:prstGeom prst="rect">
                    <a:avLst/>
                  </a:prstGeom>
                  <a:ln>
                    <a:noFill/>
                  </a:ln>
                  <a:effectLst/>
                  <a:scene3d>
                    <a:camera prst="orthographicFront">
                      <a:rot lat="0" lon="0" rev="0"/>
                    </a:camera>
                    <a:lightRig rig="balanced" dir="t">
                      <a:rot lat="0" lon="0" rev="8700000"/>
                    </a:lightRig>
                  </a:scene3d>
                  <a:sp3d>
                    <a:bevelT w="190500" h="38100"/>
                  </a:sp3d>
                </p:spPr>
              </p:pic>
              <p:sp>
                <p:nvSpPr>
                  <p:cNvPr id="60" name="Rounded Rectangle 59"/>
                  <p:cNvSpPr/>
                  <p:nvPr/>
                </p:nvSpPr>
                <p:spPr>
                  <a:xfrm>
                    <a:off x="8565511" y="2771775"/>
                    <a:ext cx="3338199" cy="2213456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E"/>
                  </a:p>
                </p:txBody>
              </p:sp>
              <p:sp>
                <p:nvSpPr>
                  <p:cNvPr id="61" name="Rectangle 60"/>
                  <p:cNvSpPr/>
                  <p:nvPr/>
                </p:nvSpPr>
                <p:spPr>
                  <a:xfrm>
                    <a:off x="9655807" y="5222730"/>
                    <a:ext cx="1219200" cy="197912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E"/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>
                  <a:xfrm>
                    <a:off x="9345993" y="5420642"/>
                    <a:ext cx="1833814" cy="81301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E"/>
                  </a:p>
                </p:txBody>
              </p:sp>
              <p:pic>
                <p:nvPicPr>
                  <p:cNvPr id="63" name="Picture 62"/>
                  <p:cNvPicPr>
                    <a:picLocks noChangeAspect="1"/>
                  </p:cNvPicPr>
                  <p:nvPr>
                    <p:custDataLst>
                      <p:custData r:id="rId1"/>
                    </p:custDataLst>
                  </p:nvPr>
                </p:nvPicPr>
                <p:blipFill>
                  <a:blip r:embed="rId5" cstate="print">
                    <a:biLevel thresh="2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75107" y="5048449"/>
                    <a:ext cx="114300" cy="1143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7" name="Picture 2" descr="https://ih0.redbubble.net/image.317378588.4081/sticker,420x460-pad,420x460,f8f8f8.jp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clrChange>
                    <a:clrFrom>
                      <a:srgbClr val="F8F8F8"/>
                    </a:clrFrom>
                    <a:clrTo>
                      <a:srgbClr val="F8F8F8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26311" y="3159357"/>
                  <a:ext cx="460040" cy="5038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5" name="Picture 6" descr="Database Active icon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9581" y="3922399"/>
                <a:ext cx="448306" cy="4483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2" name="Pentagon 71"/>
            <p:cNvSpPr/>
            <p:nvPr/>
          </p:nvSpPr>
          <p:spPr>
            <a:xfrm>
              <a:off x="2026363" y="5750861"/>
              <a:ext cx="1839197" cy="453731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dirty="0" smtClean="0"/>
                <a:t>origin/master</a:t>
              </a:r>
              <a:endParaRPr lang="en-IE" dirty="0"/>
            </a:p>
          </p:txBody>
        </p:sp>
        <p:sp>
          <p:nvSpPr>
            <p:cNvPr id="73" name="Pentagon 72"/>
            <p:cNvSpPr/>
            <p:nvPr/>
          </p:nvSpPr>
          <p:spPr>
            <a:xfrm>
              <a:off x="2026363" y="6257516"/>
              <a:ext cx="1839197" cy="453731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dirty="0" smtClean="0"/>
                <a:t>origin/branch_1</a:t>
              </a:r>
              <a:endParaRPr lang="en-IE" dirty="0"/>
            </a:p>
          </p:txBody>
        </p:sp>
        <p:sp>
          <p:nvSpPr>
            <p:cNvPr id="74" name="Pentagon 73"/>
            <p:cNvSpPr/>
            <p:nvPr/>
          </p:nvSpPr>
          <p:spPr>
            <a:xfrm>
              <a:off x="2026363" y="4402896"/>
              <a:ext cx="1839197" cy="453731"/>
            </a:xfrm>
            <a:prstGeom prst="homePlat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dirty="0" smtClean="0"/>
                <a:t>master</a:t>
              </a:r>
              <a:endParaRPr lang="en-IE" dirty="0"/>
            </a:p>
          </p:txBody>
        </p:sp>
        <p:sp>
          <p:nvSpPr>
            <p:cNvPr id="75" name="Pentagon 74"/>
            <p:cNvSpPr/>
            <p:nvPr/>
          </p:nvSpPr>
          <p:spPr>
            <a:xfrm>
              <a:off x="2026363" y="4909551"/>
              <a:ext cx="1839197" cy="453731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dirty="0" smtClean="0"/>
                <a:t>branch_1</a:t>
              </a:r>
              <a:endParaRPr lang="en-IE" dirty="0"/>
            </a:p>
          </p:txBody>
        </p:sp>
        <p:sp>
          <p:nvSpPr>
            <p:cNvPr id="76" name="Pentagon 75"/>
            <p:cNvSpPr/>
            <p:nvPr/>
          </p:nvSpPr>
          <p:spPr>
            <a:xfrm>
              <a:off x="1796451" y="3999694"/>
              <a:ext cx="2253953" cy="453731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b="1" dirty="0" smtClean="0">
                  <a:solidFill>
                    <a:srgbClr val="C00000"/>
                  </a:solidFill>
                </a:rPr>
                <a:t>Dave Repo Pointers</a:t>
              </a:r>
              <a:endParaRPr lang="en-IE" b="1" dirty="0">
                <a:solidFill>
                  <a:srgbClr val="C00000"/>
                </a:solidFill>
              </a:endParaRPr>
            </a:p>
          </p:txBody>
        </p:sp>
        <p:sp>
          <p:nvSpPr>
            <p:cNvPr id="77" name="Pentagon 76"/>
            <p:cNvSpPr/>
            <p:nvPr/>
          </p:nvSpPr>
          <p:spPr>
            <a:xfrm>
              <a:off x="1796451" y="5363282"/>
              <a:ext cx="2253953" cy="453731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Ref to Remote</a:t>
              </a:r>
              <a:endParaRPr lang="en-IE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flipV="1">
              <a:off x="6615074" y="4014638"/>
              <a:ext cx="2798665" cy="169936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673196" y="3999694"/>
              <a:ext cx="6581554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Pentagon 90"/>
            <p:cNvSpPr/>
            <p:nvPr/>
          </p:nvSpPr>
          <p:spPr>
            <a:xfrm>
              <a:off x="4422375" y="6329831"/>
              <a:ext cx="2137792" cy="453731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b="1" dirty="0" smtClean="0">
                  <a:solidFill>
                    <a:srgbClr val="C00000"/>
                  </a:solidFill>
                </a:rPr>
                <a:t>Dave’s PC</a:t>
              </a:r>
              <a:endParaRPr lang="en-IE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92" name="Rectangle 91"/>
          <p:cNvSpPr/>
          <p:nvPr/>
        </p:nvSpPr>
        <p:spPr>
          <a:xfrm>
            <a:off x="6172445" y="2362729"/>
            <a:ext cx="3138398" cy="5206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 smtClean="0">
                <a:latin typeface="Consolas" panose="020B0609020204030204" pitchFamily="49" charset="0"/>
                <a:cs typeface="Consolas" panose="020B0609020204030204" pitchFamily="49" charset="0"/>
              </a:rPr>
              <a:t>$: git push origin ___</a:t>
            </a:r>
            <a:endParaRPr lang="en-I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6" name="Pentagon 95"/>
          <p:cNvSpPr/>
          <p:nvPr/>
        </p:nvSpPr>
        <p:spPr>
          <a:xfrm>
            <a:off x="7706810" y="1196756"/>
            <a:ext cx="983838" cy="453731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b="1" dirty="0" smtClean="0">
                <a:solidFill>
                  <a:srgbClr val="7030A0"/>
                </a:solidFill>
              </a:rPr>
              <a:t>Remote</a:t>
            </a:r>
            <a:endParaRPr lang="en-IE" b="1" dirty="0">
              <a:solidFill>
                <a:srgbClr val="7030A0"/>
              </a:solidFill>
            </a:endParaRPr>
          </a:p>
        </p:txBody>
      </p:sp>
      <p:sp>
        <p:nvSpPr>
          <p:cNvPr id="97" name="Pentagon 96"/>
          <p:cNvSpPr/>
          <p:nvPr/>
        </p:nvSpPr>
        <p:spPr>
          <a:xfrm>
            <a:off x="8505804" y="1197732"/>
            <a:ext cx="983838" cy="453731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b="1" dirty="0" smtClean="0">
                <a:solidFill>
                  <a:srgbClr val="C00000"/>
                </a:solidFill>
              </a:rPr>
              <a:t>Local Br.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98" name="Isosceles Triangle 97"/>
          <p:cNvSpPr/>
          <p:nvPr/>
        </p:nvSpPr>
        <p:spPr>
          <a:xfrm rot="10800000">
            <a:off x="8032474" y="1556365"/>
            <a:ext cx="332509" cy="169219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9" name="Isosceles Triangle 98"/>
          <p:cNvSpPr/>
          <p:nvPr/>
        </p:nvSpPr>
        <p:spPr>
          <a:xfrm rot="10800000">
            <a:off x="8779818" y="1573808"/>
            <a:ext cx="332509" cy="16921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grpSp>
        <p:nvGrpSpPr>
          <p:cNvPr id="78" name="Group 77"/>
          <p:cNvGrpSpPr/>
          <p:nvPr/>
        </p:nvGrpSpPr>
        <p:grpSpPr>
          <a:xfrm>
            <a:off x="40887" y="100846"/>
            <a:ext cx="2007212" cy="980345"/>
            <a:chOff x="6765515" y="5269541"/>
            <a:chExt cx="2007212" cy="980345"/>
          </a:xfrm>
        </p:grpSpPr>
        <p:grpSp>
          <p:nvGrpSpPr>
            <p:cNvPr id="80" name="Group 79"/>
            <p:cNvGrpSpPr/>
            <p:nvPr/>
          </p:nvGrpSpPr>
          <p:grpSpPr>
            <a:xfrm>
              <a:off x="6765515" y="5269541"/>
              <a:ext cx="2007212" cy="980345"/>
              <a:chOff x="1758672" y="2430379"/>
              <a:chExt cx="5775158" cy="2817343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2502568" y="2430379"/>
                <a:ext cx="2979821" cy="251555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85" name="Rectangle 84"/>
              <p:cNvSpPr/>
              <p:nvPr/>
            </p:nvSpPr>
            <p:spPr>
              <a:xfrm rot="1968417">
                <a:off x="1758672" y="2731053"/>
                <a:ext cx="5775158" cy="251666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57150">
                <a:solidFill>
                  <a:schemeClr val="tx1"/>
                </a:solidFill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  <p:sp>
          <p:nvSpPr>
            <p:cNvPr id="82" name="Snip Single Corner Rectangle 81"/>
            <p:cNvSpPr/>
            <p:nvPr/>
          </p:nvSpPr>
          <p:spPr>
            <a:xfrm>
              <a:off x="7245690" y="5535464"/>
              <a:ext cx="1209120" cy="520618"/>
            </a:xfrm>
            <a:prstGeom prst="snip1Rect">
              <a:avLst/>
            </a:prstGeom>
            <a:noFill/>
            <a:ln w="19050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E" b="1" i="1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REMOTE INFO</a:t>
              </a:r>
              <a:endParaRPr lang="en-IE" b="1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269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1"/>
            <a:ext cx="12192000" cy="43259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0" y="5669971"/>
            <a:ext cx="12168206" cy="290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3987208" y="5255307"/>
            <a:ext cx="839413" cy="829327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128337" y="3371875"/>
            <a:ext cx="11823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DANGER!!!!</a:t>
            </a:r>
            <a:endParaRPr lang="en-IE" sz="4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337" y="4008786"/>
            <a:ext cx="1182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-Live Demonstration: </a:t>
            </a:r>
            <a:r>
              <a:rPr lang="en-IE" dirty="0" err="1" smtClean="0"/>
              <a:t>init</a:t>
            </a:r>
            <a:r>
              <a:rPr lang="en-IE" dirty="0" smtClean="0"/>
              <a:t>, .</a:t>
            </a:r>
            <a:r>
              <a:rPr lang="en-IE" dirty="0" err="1" smtClean="0"/>
              <a:t>gitignore</a:t>
            </a:r>
            <a:r>
              <a:rPr lang="en-IE" dirty="0" smtClean="0"/>
              <a:t>, add, commit, branch, checkout, remotes (add, push, pull)-</a:t>
            </a:r>
            <a:endParaRPr lang="en-IE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0" y="4325982"/>
            <a:ext cx="12192000" cy="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ih0.redbubble.net/image.317378588.4081/sticker,420x460-pad,420x460,f8f8f8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527" y="830299"/>
            <a:ext cx="2904681" cy="318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assets-cdn.github.com/images/modules/logos_page/Octoca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843" y="1164120"/>
            <a:ext cx="2911739" cy="242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41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 Callout 1 41"/>
          <p:cNvSpPr/>
          <p:nvPr/>
        </p:nvSpPr>
        <p:spPr>
          <a:xfrm flipH="1">
            <a:off x="3037519" y="3388452"/>
            <a:ext cx="1523675" cy="1119365"/>
          </a:xfrm>
          <a:prstGeom prst="borderCallout1">
            <a:avLst>
              <a:gd name="adj1" fmla="val 96726"/>
              <a:gd name="adj2" fmla="val 23037"/>
              <a:gd name="adj3" fmla="val 175624"/>
              <a:gd name="adj4" fmla="val 22361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E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0062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/>
          <p:cNvSpPr txBox="1"/>
          <p:nvPr/>
        </p:nvSpPr>
        <p:spPr>
          <a:xfrm>
            <a:off x="128337" y="52136"/>
            <a:ext cx="11823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Hooks (Local &amp; Remote)</a:t>
            </a:r>
            <a:endParaRPr lang="en-IE" sz="4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337" y="689047"/>
            <a:ext cx="1182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 smtClean="0"/>
              <a:t>-A way to sanitise Commits &amp; Remote Pushes before or after they are transmitted-</a:t>
            </a:r>
            <a:endParaRPr lang="en-IE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0" y="1014317"/>
            <a:ext cx="12192000" cy="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655231" y="4126157"/>
            <a:ext cx="2086532" cy="1784588"/>
            <a:chOff x="7649581" y="3922399"/>
            <a:chExt cx="1053512" cy="888764"/>
          </a:xfrm>
        </p:grpSpPr>
        <p:grpSp>
          <p:nvGrpSpPr>
            <p:cNvPr id="10" name="Group 9"/>
            <p:cNvGrpSpPr/>
            <p:nvPr/>
          </p:nvGrpSpPr>
          <p:grpSpPr>
            <a:xfrm>
              <a:off x="7897517" y="4153780"/>
              <a:ext cx="805576" cy="657383"/>
              <a:chOff x="7250279" y="3112361"/>
              <a:chExt cx="805576" cy="657383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7250279" y="3112361"/>
                <a:ext cx="805576" cy="657383"/>
                <a:chOff x="8494071" y="2703591"/>
                <a:chExt cx="3488384" cy="2798352"/>
              </a:xfrm>
            </p:grpSpPr>
            <p:sp>
              <p:nvSpPr>
                <p:cNvPr id="14" name="Rounded Rectangle 13"/>
                <p:cNvSpPr/>
                <p:nvPr/>
              </p:nvSpPr>
              <p:spPr>
                <a:xfrm>
                  <a:off x="8494071" y="2703591"/>
                  <a:ext cx="3488384" cy="2519139"/>
                </a:xfrm>
                <a:prstGeom prst="roundRect">
                  <a:avLst>
                    <a:gd name="adj" fmla="val 2284"/>
                  </a:avLst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65508" y="2771776"/>
                  <a:ext cx="3338199" cy="2213456"/>
                </a:xfrm>
                <a:prstGeom prst="rect">
                  <a:avLst/>
                </a:prstGeom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</p:pic>
            <p:sp>
              <p:nvSpPr>
                <p:cNvPr id="16" name="Rounded Rectangle 15"/>
                <p:cNvSpPr/>
                <p:nvPr/>
              </p:nvSpPr>
              <p:spPr>
                <a:xfrm>
                  <a:off x="8565511" y="2771775"/>
                  <a:ext cx="3338199" cy="221345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9655807" y="5222730"/>
                  <a:ext cx="1219200" cy="19791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9345993" y="5420642"/>
                  <a:ext cx="1833814" cy="81301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E"/>
                </a:p>
              </p:txBody>
            </p:sp>
            <p:pic>
              <p:nvPicPr>
                <p:cNvPr id="19" name="Picture 18"/>
                <p:cNvPicPr>
                  <a:picLocks noChangeAspect="1"/>
                </p:cNvPicPr>
                <p:nvPr>
                  <p:custDataLst>
                    <p:custData r:id="rId2"/>
                  </p:custDataLst>
                </p:nvPr>
              </p:nvPicPr>
              <p:blipFill>
                <a:blip r:embed="rId5" cstate="print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75107" y="5048449"/>
                  <a:ext cx="114300" cy="114300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2" descr="https://ih0.redbubble.net/image.317378588.4081/sticker,420x460-pad,420x460,f8f8f8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8F8F8"/>
                  </a:clrFrom>
                  <a:clrTo>
                    <a:srgbClr val="F8F8F8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6311" y="3159357"/>
                <a:ext cx="460040" cy="5038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Picture 6" descr="Database Active ico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9581" y="3922399"/>
              <a:ext cx="448306" cy="448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6" descr="Database Active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140" y="4331012"/>
            <a:ext cx="1541383" cy="154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assets-cdn.github.com/images/modules/logos_page/Octoca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9653" y="4116967"/>
            <a:ext cx="914468" cy="76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http://vectorlogo4u.com/wp-content/uploads/2016/09/bitbucket-vector-logo.png"/>
          <p:cNvPicPr>
            <a:picLocks noChangeAspect="1" noChangeArrowheads="1"/>
          </p:cNvPicPr>
          <p:nvPr/>
        </p:nvPicPr>
        <p:blipFill rotWithShape="1"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7" t="15921" r="36096" b="16454"/>
          <a:stretch/>
        </p:blipFill>
        <p:spPr bwMode="auto">
          <a:xfrm>
            <a:off x="9891139" y="3563158"/>
            <a:ext cx="695185" cy="77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/>
          <p:cNvCxnSpPr/>
          <p:nvPr/>
        </p:nvCxnSpPr>
        <p:spPr>
          <a:xfrm flipH="1">
            <a:off x="10494476" y="3617436"/>
            <a:ext cx="286560" cy="10147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entagon 23"/>
          <p:cNvSpPr/>
          <p:nvPr/>
        </p:nvSpPr>
        <p:spPr>
          <a:xfrm>
            <a:off x="873453" y="5972195"/>
            <a:ext cx="2137792" cy="453731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b="1" dirty="0" smtClean="0">
                <a:solidFill>
                  <a:srgbClr val="C00000"/>
                </a:solidFill>
              </a:rPr>
              <a:t>Bill’s PC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25" name="Pentagon 24"/>
          <p:cNvSpPr/>
          <p:nvPr/>
        </p:nvSpPr>
        <p:spPr>
          <a:xfrm>
            <a:off x="8873639" y="5872395"/>
            <a:ext cx="2398383" cy="453731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b="1" dirty="0" smtClean="0">
                <a:solidFill>
                  <a:srgbClr val="7030A0"/>
                </a:solidFill>
              </a:rPr>
              <a:t>Origin</a:t>
            </a:r>
            <a:endParaRPr lang="en-IE" sz="1200" i="1" dirty="0">
              <a:solidFill>
                <a:srgbClr val="7030A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2968347" y="5349918"/>
            <a:ext cx="6297776" cy="273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964187" y="5598117"/>
            <a:ext cx="6297051" cy="257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40887" y="89054"/>
            <a:ext cx="2007212" cy="980345"/>
            <a:chOff x="6765515" y="5269541"/>
            <a:chExt cx="2007212" cy="980345"/>
          </a:xfrm>
        </p:grpSpPr>
        <p:grpSp>
          <p:nvGrpSpPr>
            <p:cNvPr id="35" name="Group 34"/>
            <p:cNvGrpSpPr/>
            <p:nvPr/>
          </p:nvGrpSpPr>
          <p:grpSpPr>
            <a:xfrm>
              <a:off x="6765515" y="5269541"/>
              <a:ext cx="2007212" cy="980345"/>
              <a:chOff x="1758672" y="2430379"/>
              <a:chExt cx="5775158" cy="2817343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2502567" y="2430379"/>
                <a:ext cx="2979822" cy="251555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1968417">
                <a:off x="1758672" y="2731053"/>
                <a:ext cx="5775158" cy="2516669"/>
              </a:xfrm>
              <a:prstGeom prst="rect">
                <a:avLst/>
              </a:prstGeom>
              <a:solidFill>
                <a:schemeClr val="accent2"/>
              </a:solidFill>
              <a:ln w="57150">
                <a:solidFill>
                  <a:schemeClr val="tx1"/>
                </a:solidFill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E"/>
              </a:p>
            </p:txBody>
          </p:sp>
        </p:grpSp>
        <p:sp>
          <p:nvSpPr>
            <p:cNvPr id="36" name="Snip Single Corner Rectangle 35"/>
            <p:cNvSpPr/>
            <p:nvPr/>
          </p:nvSpPr>
          <p:spPr>
            <a:xfrm>
              <a:off x="7186320" y="5522623"/>
              <a:ext cx="1209120" cy="520618"/>
            </a:xfrm>
            <a:prstGeom prst="snip1Rect">
              <a:avLst/>
            </a:prstGeom>
            <a:noFill/>
            <a:ln w="19050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E" b="1" i="1" dirty="0" smtClean="0">
                  <a:solidFill>
                    <a:schemeClr val="bg2">
                      <a:lumMod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LOCAL HOOKS</a:t>
              </a:r>
              <a:endParaRPr lang="en-IE" b="1" i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pic>
        <p:nvPicPr>
          <p:cNvPr id="40" name="Picture 2" descr="C:\Users\t-dantay\Documents\First24\folderopen1.png"/>
          <p:cNvPicPr>
            <a:picLocks noChangeAspect="1" noChangeArrowheads="1"/>
          </p:cNvPicPr>
          <p:nvPr>
            <p:custDataLst>
              <p:custData r:id="rId1"/>
            </p:custDataLst>
          </p:nvPr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65" r="33389"/>
          <a:stretch/>
        </p:blipFill>
        <p:spPr bwMode="auto">
          <a:xfrm>
            <a:off x="3502530" y="3429360"/>
            <a:ext cx="726605" cy="5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Pentagon 43"/>
          <p:cNvSpPr/>
          <p:nvPr/>
        </p:nvSpPr>
        <p:spPr>
          <a:xfrm>
            <a:off x="2937918" y="4015117"/>
            <a:ext cx="1722875" cy="453731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b="1" dirty="0" err="1" smtClean="0">
                <a:solidFill>
                  <a:srgbClr val="C00000"/>
                </a:solidFill>
              </a:rPr>
              <a:t>cp</a:t>
            </a:r>
            <a:r>
              <a:rPr lang="en-IE" b="1" dirty="0" smtClean="0">
                <a:solidFill>
                  <a:srgbClr val="C00000"/>
                </a:solidFill>
              </a:rPr>
              <a:t> ./branches/ example</a:t>
            </a:r>
            <a:endParaRPr lang="en-IE" b="1" dirty="0">
              <a:solidFill>
                <a:srgbClr val="C00000"/>
              </a:solidFill>
            </a:endParaRPr>
          </a:p>
        </p:txBody>
      </p:sp>
      <p:sp>
        <p:nvSpPr>
          <p:cNvPr id="45" name="Line Callout 1 44"/>
          <p:cNvSpPr/>
          <p:nvPr/>
        </p:nvSpPr>
        <p:spPr>
          <a:xfrm>
            <a:off x="7797260" y="3316144"/>
            <a:ext cx="1506566" cy="1119365"/>
          </a:xfrm>
          <a:prstGeom prst="borderCallout1">
            <a:avLst>
              <a:gd name="adj1" fmla="val 96726"/>
              <a:gd name="adj2" fmla="val 23037"/>
              <a:gd name="adj3" fmla="val 181193"/>
              <a:gd name="adj4" fmla="val 24191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E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Pentagon 45"/>
          <p:cNvSpPr/>
          <p:nvPr/>
        </p:nvSpPr>
        <p:spPr>
          <a:xfrm>
            <a:off x="7761886" y="3286249"/>
            <a:ext cx="1540254" cy="1161959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b="1" dirty="0" smtClean="0">
                <a:solidFill>
                  <a:srgbClr val="7030A0"/>
                </a:solidFill>
              </a:rPr>
              <a:t>Origin Repo &gt; Settings &gt; Webhooks &gt; New &gt; </a:t>
            </a:r>
            <a:r>
              <a:rPr lang="en-IE" b="1" i="1" u="sng" dirty="0" smtClean="0">
                <a:solidFill>
                  <a:srgbClr val="7030A0"/>
                </a:solidFill>
              </a:rPr>
              <a:t>Type</a:t>
            </a:r>
            <a:endParaRPr lang="en-IE" b="1" i="1" u="sng" dirty="0">
              <a:solidFill>
                <a:srgbClr val="7030A0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55231" y="1953092"/>
            <a:ext cx="4374943" cy="1186789"/>
          </a:xfrm>
          <a:prstGeom prst="roundRect">
            <a:avLst>
              <a:gd name="adj" fmla="val 2262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E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Local Example</a:t>
            </a:r>
          </a:p>
          <a:p>
            <a:pPr algn="ctr"/>
            <a:r>
              <a:rPr lang="en-IE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-if ( &lt;local Unit Tests&gt; == Pass){</a:t>
            </a:r>
          </a:p>
          <a:p>
            <a:pPr algn="ctr"/>
            <a:r>
              <a:rPr lang="en-IE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&lt;Allow Push Completion&gt;</a:t>
            </a:r>
          </a:p>
          <a:p>
            <a:pPr algn="ctr"/>
            <a:r>
              <a:rPr lang="en-IE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7059178" y="1919531"/>
            <a:ext cx="4374943" cy="1186789"/>
          </a:xfrm>
          <a:prstGeom prst="roundRect">
            <a:avLst>
              <a:gd name="adj" fmla="val 2262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E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en-IE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WebHook</a:t>
            </a:r>
            <a:r>
              <a:rPr lang="en-IE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(Remote) Example</a:t>
            </a:r>
          </a:p>
          <a:p>
            <a:pPr algn="ctr"/>
            <a:r>
              <a:rPr lang="en-IE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-if ( &lt;Jenkins Build On Test CI&gt; == Pass){</a:t>
            </a:r>
          </a:p>
          <a:p>
            <a:pPr algn="ctr"/>
            <a:r>
              <a:rPr lang="en-IE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&lt;Update Master Branch&gt;</a:t>
            </a:r>
          </a:p>
          <a:p>
            <a:pPr algn="ctr"/>
            <a:r>
              <a:rPr lang="en-IE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918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/>
      <p:bldP spid="45" grpId="0" animBg="1"/>
      <p:bldP spid="46" grpId="0"/>
      <p:bldP spid="47" grpId="0" animBg="1"/>
      <p:bldP spid="4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Icons.FolderOpen" Revision="1" Stencil="System.Storyboarding.Icons" StencilVersion="0.1"/>
</Control>
</file>

<file path=customXml/item10.xml><?xml version="1.0" encoding="utf-8"?>
<Control xmlns="http://schemas.microsoft.com/VisualStudio/2011/storyboarding/control">
  <Id Name="System.Storyboarding.Icons.Shutdown" Revision="1" Stencil="System.Storyboarding.Icons" StencilVersion="0.1"/>
</Control>
</file>

<file path=customXml/item11.xml><?xml version="1.0" encoding="utf-8"?>
<Control xmlns="http://schemas.microsoft.com/VisualStudio/2011/storyboarding/control">
  <Id Name="System.Storyboarding.Icons.Shutdown" Revision="1" Stencil="System.Storyboarding.Icons" StencilVersion="0.1"/>
</Control>
</file>

<file path=customXml/item12.xml><?xml version="1.0" encoding="utf-8"?>
<Control xmlns="http://schemas.microsoft.com/VisualStudio/2011/storyboarding/control">
  <Id Name="System.Storyboarding.Icons.Shutdown" Revision="1" Stencil="System.Storyboarding.Icons" StencilVersion="0.1"/>
</Control>
</file>

<file path=customXml/item13.xml><?xml version="1.0" encoding="utf-8"?>
<Control xmlns="http://schemas.microsoft.com/VisualStudio/2011/storyboarding/control">
  <Id Name="System.Storyboarding.Icons.FolderOpen" Revision="1" Stencil="System.Storyboarding.Icons" StencilVersion="0.1"/>
</Control>
</file>

<file path=customXml/item2.xml><?xml version="1.0" encoding="utf-8"?>
<Control xmlns="http://schemas.microsoft.com/VisualStudio/2011/storyboarding/control">
  <Id Name="System.Storyboarding.Icons.Shutdown" Revision="1" Stencil="System.Storyboarding.Icons" StencilVersion="0.1"/>
</Control>
</file>

<file path=customXml/item3.xml><?xml version="1.0" encoding="utf-8"?>
<Control xmlns="http://schemas.microsoft.com/VisualStudio/2011/storyboarding/control">
  <Id Name="System.Storyboarding.Icons.Lock" Revision="1" Stencil="System.Storyboarding.Icons" StencilVersion="0.1"/>
</Control>
</file>

<file path=customXml/item4.xml><?xml version="1.0" encoding="utf-8"?>
<Control xmlns="http://schemas.microsoft.com/VisualStudio/2011/storyboarding/control">
  <Id Name="System.Storyboarding.Icons.Shutdown" Revision="1" Stencil="System.Storyboarding.Icons" StencilVersion="0.1"/>
</Control>
</file>

<file path=customXml/item5.xml><?xml version="1.0" encoding="utf-8"?>
<Control xmlns="http://schemas.microsoft.com/VisualStudio/2011/storyboarding/control">
  <Id Name="System.Storyboarding.Icons.Shutdown" Revision="1" Stencil="System.Storyboarding.Icons" StencilVersion="0.1"/>
</Control>
</file>

<file path=customXml/item6.xml><?xml version="1.0" encoding="utf-8"?>
<Control xmlns="http://schemas.microsoft.com/VisualStudio/2011/storyboarding/control">
  <Id Name="System.Storyboarding.Icons.FolderOpen" Revision="1" Stencil="System.Storyboarding.Icons" StencilVersion="0.1"/>
</Control>
</file>

<file path=customXml/item7.xml><?xml version="1.0" encoding="utf-8"?>
<Control xmlns="http://schemas.microsoft.com/VisualStudio/2011/storyboarding/control">
  <Id Name="System.Storyboarding.Icons.Shutdown" Revision="1" Stencil="System.Storyboarding.Icons" StencilVersion="0.1"/>
</Control>
</file>

<file path=customXml/item8.xml><?xml version="1.0" encoding="utf-8"?>
<Control xmlns="http://schemas.microsoft.com/VisualStudio/2011/storyboarding/control">
  <Id Name="System.Storyboarding.Icons.Shutdown" Revision="1" Stencil="System.Storyboarding.Icons" StencilVersion="0.1"/>
</Control>
</file>

<file path=customXml/item9.xml><?xml version="1.0" encoding="utf-8"?>
<Control xmlns="http://schemas.microsoft.com/VisualStudio/2011/storyboarding/control">
  <Id Name="System.Storyboarding.Icons.Shutdown" Revision="1" Stencil="System.Storyboarding.Icons" StencilVersion="0.1"/>
</Control>
</file>

<file path=customXml/itemProps1.xml><?xml version="1.0" encoding="utf-8"?>
<ds:datastoreItem xmlns:ds="http://schemas.openxmlformats.org/officeDocument/2006/customXml" ds:itemID="{5F482B76-D35A-4F39-9CEC-BF95124C24C4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BAD2BBE2-388B-49C6-A723-EE10CF2B7B67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3194F4CE-F6CB-433A-B405-D2B6D77F15B9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D0195B78-CD49-40AB-B485-8D8FB1BAF6BB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745BF4F5-DDFD-433C-B5AC-E85FE888F53F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6EECAEC4-85F5-4527-BA05-854F8F95D45C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81071F65-9587-4B36-8614-55C2AEE420CC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783707C3-DB03-44E1-8CF0-44AA2A0395E3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C972E16F-1E38-4752-A4E9-4500C85C27C9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B196ADE8-9717-4132-8B51-736D284FB103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F3024A5B-0D53-4A8B-BB8B-EB00307C56B0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8604FFF1-F167-438D-9037-59573D740A64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02C1422C-6964-4CA1-BFB1-13FB63C7C8EB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3884</TotalTime>
  <Words>790</Words>
  <Application>Microsoft Office PowerPoint</Application>
  <PresentationFormat>Widescreen</PresentationFormat>
  <Paragraphs>195</Paragraphs>
  <Slides>15</Slides>
  <Notes>2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Gill Sans Ultra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 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McCormack, Richard (COE - Data Integration Developer)</dc:creator>
  <cp:lastModifiedBy>McCormack, Richard (COE - Data Integration Developer)</cp:lastModifiedBy>
  <cp:revision>109</cp:revision>
  <dcterms:created xsi:type="dcterms:W3CDTF">2017-02-14T17:36:59Z</dcterms:created>
  <dcterms:modified xsi:type="dcterms:W3CDTF">2017-08-03T16:14:50Z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